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6"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C38AF2-5E23-46B1-9354-E1CB5E3898F2}">
  <a:tblStyle styleId="{E7C38AF2-5E23-46B1-9354-E1CB5E3898F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c1e688b8e1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c1e688b8e1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Handout - 2 slides/page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29b92c12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c29b92c12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2871a216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c2871a216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c2871a216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c2871a216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a:p>
            <a:pPr indent="0" lvl="0" marL="0" rtl="0" algn="l">
              <a:spcBef>
                <a:spcPts val="0"/>
              </a:spcBef>
              <a:spcAft>
                <a:spcPts val="0"/>
              </a:spcAft>
              <a:buNone/>
            </a:pPr>
            <a:r>
              <a:rPr lang="en"/>
              <a:t>Mention what -1 means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1e688b8e1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c1e688b8e1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a:p>
            <a:pPr indent="0" lvl="0" marL="0" rtl="0" algn="l">
              <a:spcBef>
                <a:spcPts val="0"/>
              </a:spcBef>
              <a:spcAft>
                <a:spcPts val="0"/>
              </a:spcAft>
              <a:buNone/>
            </a:pPr>
            <a:r>
              <a:rPr lang="en"/>
              <a:t>Cache that answer Shawn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c1e688b8e1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c1e688b8e1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a:p>
            <a:pPr indent="0" lvl="0" marL="0" rtl="0" algn="l">
              <a:spcBef>
                <a:spcPts val="0"/>
              </a:spcBef>
              <a:spcAft>
                <a:spcPts val="0"/>
              </a:spcAft>
              <a:buNone/>
            </a:pPr>
            <a:r>
              <a:rPr lang="en"/>
              <a:t>Specify processor details</a:t>
            </a:r>
            <a:endParaRPr/>
          </a:p>
          <a:p>
            <a:pPr indent="0" lvl="0" marL="0" rtl="0" algn="l">
              <a:spcBef>
                <a:spcPts val="0"/>
              </a:spcBef>
              <a:spcAft>
                <a:spcPts val="0"/>
              </a:spcAft>
              <a:buNone/>
            </a:pPr>
            <a:r>
              <a:rPr lang="en"/>
              <a:t>Hardware photos after/ overlay</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c22e6155d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c22e6155d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c22e6155d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c22e6155d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c22e6155d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c22e6155d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c1e9937d1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c1e9937d1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c22e6155d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c22e6155d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c1e688b8e1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c1e688b8e1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c22e6155d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c22e6155d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c22e6155d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c22e6155d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c22e6155d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c22e6155d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c22e6155d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c22e6155d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c1e9937d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c1e9937d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c1e9937d1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c1e9937d1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c1e688b8e1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c1e688b8e1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 or Evan</a:t>
            </a:r>
            <a:br>
              <a:rPr lang="en"/>
            </a:br>
            <a:br>
              <a:rPr lang="en"/>
            </a:br>
            <a:r>
              <a:rPr lang="en"/>
              <a:t>Added Jay’s suggestion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c29b92c12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c29b92c12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 or Ryan or Conor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c1e9937d1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c1e9937d1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c1e688b8e1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c1e688b8e1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a:p>
            <a:pPr indent="0" lvl="0" marL="0" rtl="0" algn="l">
              <a:spcBef>
                <a:spcPts val="0"/>
              </a:spcBef>
              <a:spcAft>
                <a:spcPts val="0"/>
              </a:spcAft>
              <a:buNone/>
            </a:pPr>
            <a:r>
              <a:rPr lang="en"/>
              <a:t>Color-code by person</a:t>
            </a:r>
            <a:endParaRPr/>
          </a:p>
          <a:p>
            <a:pPr indent="0" lvl="0" marL="0" rtl="0" algn="l">
              <a:spcBef>
                <a:spcPts val="0"/>
              </a:spcBef>
              <a:spcAft>
                <a:spcPts val="0"/>
              </a:spcAft>
              <a:buNone/>
            </a:pPr>
            <a:r>
              <a:rPr lang="en"/>
              <a:t>Fix fonts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1e688b8e1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c1e688b8e1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c29b92c1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c29b92c1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Move earlier before we talk about what we did</a:t>
            </a:r>
            <a:endParaRPr/>
          </a:p>
          <a:p>
            <a:pPr indent="0" lvl="0" marL="0" rtl="0" algn="l">
              <a:spcBef>
                <a:spcPts val="0"/>
              </a:spcBef>
              <a:spcAft>
                <a:spcPts val="0"/>
              </a:spcAft>
              <a:buNone/>
            </a:pPr>
            <a:r>
              <a:rPr lang="en"/>
              <a:t>handheld-&gt;portable</a:t>
            </a:r>
            <a:endParaRPr/>
          </a:p>
          <a:p>
            <a:pPr indent="0" lvl="0" marL="0" rtl="0" algn="l">
              <a:spcBef>
                <a:spcPts val="0"/>
              </a:spcBef>
              <a:spcAft>
                <a:spcPts val="0"/>
              </a:spcAft>
              <a:buNone/>
            </a:pPr>
            <a:r>
              <a:rPr lang="en"/>
              <a:t>Add LED lights on step played, and palette button pressed</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c1e9937d1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c1e9937d1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c1e688b8e1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c1e688b8e1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1e688b8e1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1e688b8e1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c1e688b8e1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c1e688b8e1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 - 10 specifications</a:t>
            </a:r>
            <a:endParaRPr/>
          </a:p>
          <a:p>
            <a:pPr indent="0" lvl="0" marL="0" rtl="0" algn="l">
              <a:spcBef>
                <a:spcPts val="0"/>
              </a:spcBef>
              <a:spcAft>
                <a:spcPts val="0"/>
              </a:spcAft>
              <a:buNone/>
            </a:pPr>
            <a:r>
              <a:rPr lang="en"/>
              <a:t>Think about how we are testing metronome accuracy</a:t>
            </a:r>
            <a:endParaRPr/>
          </a:p>
          <a:p>
            <a:pPr indent="0" lvl="0" marL="0" rtl="0" algn="l">
              <a:spcBef>
                <a:spcPts val="0"/>
              </a:spcBef>
              <a:spcAft>
                <a:spcPts val="0"/>
              </a:spcAft>
              <a:buClr>
                <a:schemeClr val="dk1"/>
              </a:buClr>
              <a:buSzPts val="1100"/>
              <a:buFont typeface="Arial"/>
              <a:buNone/>
            </a:pPr>
            <a:r>
              <a:rPr lang="en" sz="1400">
                <a:solidFill>
                  <a:schemeClr val="dk1"/>
                </a:solidFill>
              </a:rPr>
              <a:t>Metronome overlay? Record difference to metronome</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UPDATE TEMPO ACCURACY</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(60,000 mili-seconds)/((tempo (beat/min))*(steps/beat)))=83.333ms step interval</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+/- 1.667 ms</a:t>
            </a:r>
            <a:endParaRPr sz="14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1e688b8e1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c1e688b8e1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c29b92c128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c29b92c128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Add LED lights on step played, and palette button pressed</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c29b92c12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c29b92c128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Block_Text">
  <p:cSld name="Content-Block_Text">
    <p:spTree>
      <p:nvGrpSpPr>
        <p:cNvPr id="57" name="Shape 57"/>
        <p:cNvGrpSpPr/>
        <p:nvPr/>
      </p:nvGrpSpPr>
      <p:grpSpPr>
        <a:xfrm>
          <a:off x="0" y="0"/>
          <a:ext cx="0" cy="0"/>
          <a:chOff x="0" y="0"/>
          <a:chExt cx="0" cy="0"/>
        </a:xfrm>
      </p:grpSpPr>
      <p:sp>
        <p:nvSpPr>
          <p:cNvPr id="58" name="Google Shape;58;p14"/>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9" name="Google Shape;59;p14"/>
          <p:cNvSpPr txBox="1"/>
          <p:nvPr>
            <p:ph idx="1" type="body"/>
          </p:nvPr>
        </p:nvSpPr>
        <p:spPr>
          <a:xfrm>
            <a:off x="472679" y="1213866"/>
            <a:ext cx="8209500" cy="29079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400"/>
              <a:buNone/>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0" name="Google Shape;60;p14"/>
          <p:cNvSpPr txBox="1"/>
          <p:nvPr>
            <p:ph idx="2" type="body"/>
          </p:nvPr>
        </p:nvSpPr>
        <p:spPr>
          <a:xfrm>
            <a:off x="5424678" y="4819260"/>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1" name="Google Shape;61;p14"/>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2 col_Text_Pic">
  <p:cSld name="Content-2 col_Text_Pic">
    <p:spTree>
      <p:nvGrpSpPr>
        <p:cNvPr id="62" name="Shape 62"/>
        <p:cNvGrpSpPr/>
        <p:nvPr/>
      </p:nvGrpSpPr>
      <p:grpSpPr>
        <a:xfrm>
          <a:off x="0" y="0"/>
          <a:ext cx="0" cy="0"/>
          <a:chOff x="0" y="0"/>
          <a:chExt cx="0" cy="0"/>
        </a:xfrm>
      </p:grpSpPr>
      <p:sp>
        <p:nvSpPr>
          <p:cNvPr id="63" name="Google Shape;63;p15"/>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 name="Google Shape;64;p15"/>
          <p:cNvSpPr txBox="1"/>
          <p:nvPr>
            <p:ph idx="1" type="body"/>
          </p:nvPr>
        </p:nvSpPr>
        <p:spPr>
          <a:xfrm>
            <a:off x="473202" y="1213866"/>
            <a:ext cx="4910400" cy="2907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400"/>
              <a:buNone/>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5" name="Google Shape;65;p15"/>
          <p:cNvSpPr/>
          <p:nvPr>
            <p:ph idx="2" type="pic"/>
          </p:nvPr>
        </p:nvSpPr>
        <p:spPr>
          <a:xfrm>
            <a:off x="5548122" y="1214438"/>
            <a:ext cx="3141000" cy="2907600"/>
          </a:xfrm>
          <a:prstGeom prst="rect">
            <a:avLst/>
          </a:prstGeom>
          <a:noFill/>
          <a:ln>
            <a:noFill/>
          </a:ln>
        </p:spPr>
      </p:sp>
      <p:sp>
        <p:nvSpPr>
          <p:cNvPr id="66" name="Google Shape;66;p15"/>
          <p:cNvSpPr txBox="1"/>
          <p:nvPr>
            <p:ph idx="3" type="body"/>
          </p:nvPr>
        </p:nvSpPr>
        <p:spPr>
          <a:xfrm>
            <a:off x="5424678" y="4821174"/>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 name="Google Shape;67;p15"/>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2 col_Text_Chart">
  <p:cSld name="Content-2 col_Text_Chart">
    <p:spTree>
      <p:nvGrpSpPr>
        <p:cNvPr id="68" name="Shape 68"/>
        <p:cNvGrpSpPr/>
        <p:nvPr/>
      </p:nvGrpSpPr>
      <p:grpSpPr>
        <a:xfrm>
          <a:off x="0" y="0"/>
          <a:ext cx="0" cy="0"/>
          <a:chOff x="0" y="0"/>
          <a:chExt cx="0" cy="0"/>
        </a:xfrm>
      </p:grpSpPr>
      <p:sp>
        <p:nvSpPr>
          <p:cNvPr id="69" name="Google Shape;69;p16"/>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 name="Google Shape;70;p16"/>
          <p:cNvSpPr txBox="1"/>
          <p:nvPr>
            <p:ph idx="1" type="body"/>
          </p:nvPr>
        </p:nvSpPr>
        <p:spPr>
          <a:xfrm>
            <a:off x="472679" y="1213866"/>
            <a:ext cx="4911300" cy="2907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400"/>
              <a:buNone/>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1" name="Google Shape;71;p16"/>
          <p:cNvSpPr/>
          <p:nvPr>
            <p:ph idx="2" type="chart"/>
          </p:nvPr>
        </p:nvSpPr>
        <p:spPr>
          <a:xfrm>
            <a:off x="5548122" y="1213866"/>
            <a:ext cx="3141000" cy="2907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2" name="Google Shape;72;p16"/>
          <p:cNvSpPr txBox="1"/>
          <p:nvPr>
            <p:ph idx="3" type="body"/>
          </p:nvPr>
        </p:nvSpPr>
        <p:spPr>
          <a:xfrm>
            <a:off x="5424678" y="4821174"/>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3" name="Google Shape;73;p16"/>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Block_Pic">
  <p:cSld name="Content-Block_Pic">
    <p:spTree>
      <p:nvGrpSpPr>
        <p:cNvPr id="74" name="Shape 74"/>
        <p:cNvGrpSpPr/>
        <p:nvPr/>
      </p:nvGrpSpPr>
      <p:grpSpPr>
        <a:xfrm>
          <a:off x="0" y="0"/>
          <a:ext cx="0" cy="0"/>
          <a:chOff x="0" y="0"/>
          <a:chExt cx="0" cy="0"/>
        </a:xfrm>
      </p:grpSpPr>
      <p:sp>
        <p:nvSpPr>
          <p:cNvPr id="75" name="Google Shape;75;p17"/>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17"/>
          <p:cNvSpPr/>
          <p:nvPr>
            <p:ph idx="2" type="pic"/>
          </p:nvPr>
        </p:nvSpPr>
        <p:spPr>
          <a:xfrm>
            <a:off x="472679" y="1213866"/>
            <a:ext cx="8209500" cy="2907900"/>
          </a:xfrm>
          <a:prstGeom prst="rect">
            <a:avLst/>
          </a:prstGeom>
          <a:noFill/>
          <a:ln>
            <a:noFill/>
          </a:ln>
        </p:spPr>
      </p:sp>
      <p:sp>
        <p:nvSpPr>
          <p:cNvPr id="77" name="Google Shape;77;p17"/>
          <p:cNvSpPr txBox="1"/>
          <p:nvPr>
            <p:ph idx="1" type="body"/>
          </p:nvPr>
        </p:nvSpPr>
        <p:spPr>
          <a:xfrm>
            <a:off x="5424678" y="4821174"/>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8" name="Google Shape;78;p17"/>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Block_Chart">
  <p:cSld name="Content-Block_Chart">
    <p:spTree>
      <p:nvGrpSpPr>
        <p:cNvPr id="79" name="Shape 79"/>
        <p:cNvGrpSpPr/>
        <p:nvPr/>
      </p:nvGrpSpPr>
      <p:grpSpPr>
        <a:xfrm>
          <a:off x="0" y="0"/>
          <a:ext cx="0" cy="0"/>
          <a:chOff x="0" y="0"/>
          <a:chExt cx="0" cy="0"/>
        </a:xfrm>
      </p:grpSpPr>
      <p:sp>
        <p:nvSpPr>
          <p:cNvPr id="80" name="Google Shape;80;p18"/>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18"/>
          <p:cNvSpPr/>
          <p:nvPr>
            <p:ph idx="2" type="chart"/>
          </p:nvPr>
        </p:nvSpPr>
        <p:spPr>
          <a:xfrm>
            <a:off x="472679" y="1213866"/>
            <a:ext cx="8209500" cy="2907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2" name="Google Shape;82;p18"/>
          <p:cNvSpPr txBox="1"/>
          <p:nvPr>
            <p:ph idx="1" type="body"/>
          </p:nvPr>
        </p:nvSpPr>
        <p:spPr>
          <a:xfrm>
            <a:off x="5424678" y="4821174"/>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3" name="Google Shape;83;p18"/>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Block_Table">
  <p:cSld name="Content-Block_Table">
    <p:spTree>
      <p:nvGrpSpPr>
        <p:cNvPr id="84" name="Shape 84"/>
        <p:cNvGrpSpPr/>
        <p:nvPr/>
      </p:nvGrpSpPr>
      <p:grpSpPr>
        <a:xfrm>
          <a:off x="0" y="0"/>
          <a:ext cx="0" cy="0"/>
          <a:chOff x="0" y="0"/>
          <a:chExt cx="0" cy="0"/>
        </a:xfrm>
      </p:grpSpPr>
      <p:sp>
        <p:nvSpPr>
          <p:cNvPr id="85" name="Google Shape;85;p19"/>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6" name="Google Shape;86;p19"/>
          <p:cNvSpPr txBox="1"/>
          <p:nvPr>
            <p:ph idx="1" type="body"/>
          </p:nvPr>
        </p:nvSpPr>
        <p:spPr>
          <a:xfrm>
            <a:off x="5424678" y="4821174"/>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7" name="Google Shape;87;p19"/>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8" name="Shape 88"/>
        <p:cNvGrpSpPr/>
        <p:nvPr/>
      </p:nvGrpSpPr>
      <p:grpSpPr>
        <a:xfrm>
          <a:off x="0" y="0"/>
          <a:ext cx="0" cy="0"/>
          <a:chOff x="0" y="0"/>
          <a:chExt cx="0" cy="0"/>
        </a:xfrm>
      </p:grpSpPr>
      <p:sp>
        <p:nvSpPr>
          <p:cNvPr id="89" name="Google Shape;89;p20"/>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0"/>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91" name="Google Shape;91;p20"/>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theme" Target="../theme/theme3.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descr="University of Massachusetts Amherst" id="51" name="Google Shape;51;p13"/>
          <p:cNvPicPr preferRelativeResize="0"/>
          <p:nvPr/>
        </p:nvPicPr>
        <p:blipFill rotWithShape="1">
          <a:blip r:embed="rId1">
            <a:alphaModFix/>
          </a:blip>
          <a:srcRect b="0" l="0" r="0" t="0"/>
          <a:stretch/>
        </p:blipFill>
        <p:spPr>
          <a:xfrm>
            <a:off x="381500" y="4719540"/>
            <a:ext cx="874211" cy="229137"/>
          </a:xfrm>
          <a:prstGeom prst="rect">
            <a:avLst/>
          </a:prstGeom>
          <a:noFill/>
          <a:ln>
            <a:noFill/>
          </a:ln>
        </p:spPr>
      </p:pic>
      <p:sp>
        <p:nvSpPr>
          <p:cNvPr id="52" name="Google Shape;52;p13"/>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881C1C"/>
              </a:buClr>
              <a:buSzPts val="3300"/>
              <a:buFont typeface="Arial"/>
              <a:buNone/>
              <a:defRPr b="1" i="0" sz="3300" u="none" cap="none" strike="noStrike">
                <a:solidFill>
                  <a:srgbClr val="881C1C"/>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3" name="Google Shape;53;p13"/>
          <p:cNvSpPr txBox="1"/>
          <p:nvPr>
            <p:ph idx="1" type="body"/>
          </p:nvPr>
        </p:nvSpPr>
        <p:spPr>
          <a:xfrm>
            <a:off x="473202" y="1213866"/>
            <a:ext cx="8208900" cy="2907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36550" lvl="1" marL="914400"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4" name="Google Shape;54;p13"/>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sz="900">
                <a:solidFill>
                  <a:srgbClr val="A5A5A5"/>
                </a:solidFill>
                <a:latin typeface="Arial"/>
                <a:ea typeface="Arial"/>
                <a:cs typeface="Arial"/>
                <a:sym typeface="Arial"/>
              </a:defRPr>
            </a:lvl1pPr>
            <a:lvl2pPr indent="0" lvl="1" marL="0" marR="0" rtl="0" algn="l">
              <a:spcBef>
                <a:spcPts val="0"/>
              </a:spcBef>
              <a:buNone/>
              <a:defRPr sz="900">
                <a:solidFill>
                  <a:srgbClr val="A5A5A5"/>
                </a:solidFill>
                <a:latin typeface="Arial"/>
                <a:ea typeface="Arial"/>
                <a:cs typeface="Arial"/>
                <a:sym typeface="Arial"/>
              </a:defRPr>
            </a:lvl2pPr>
            <a:lvl3pPr indent="0" lvl="2" marL="0" marR="0" rtl="0" algn="l">
              <a:spcBef>
                <a:spcPts val="0"/>
              </a:spcBef>
              <a:buNone/>
              <a:defRPr sz="900">
                <a:solidFill>
                  <a:srgbClr val="A5A5A5"/>
                </a:solidFill>
                <a:latin typeface="Arial"/>
                <a:ea typeface="Arial"/>
                <a:cs typeface="Arial"/>
                <a:sym typeface="Arial"/>
              </a:defRPr>
            </a:lvl3pPr>
            <a:lvl4pPr indent="0" lvl="3" marL="0" marR="0" rtl="0" algn="l">
              <a:spcBef>
                <a:spcPts val="0"/>
              </a:spcBef>
              <a:buNone/>
              <a:defRPr sz="900">
                <a:solidFill>
                  <a:srgbClr val="A5A5A5"/>
                </a:solidFill>
                <a:latin typeface="Arial"/>
                <a:ea typeface="Arial"/>
                <a:cs typeface="Arial"/>
                <a:sym typeface="Arial"/>
              </a:defRPr>
            </a:lvl4pPr>
            <a:lvl5pPr indent="0" lvl="4" marL="0" marR="0" rtl="0" algn="l">
              <a:spcBef>
                <a:spcPts val="0"/>
              </a:spcBef>
              <a:buNone/>
              <a:defRPr sz="900">
                <a:solidFill>
                  <a:srgbClr val="A5A5A5"/>
                </a:solidFill>
                <a:latin typeface="Arial"/>
                <a:ea typeface="Arial"/>
                <a:cs typeface="Arial"/>
                <a:sym typeface="Arial"/>
              </a:defRPr>
            </a:lvl5pPr>
            <a:lvl6pPr indent="0" lvl="5" marL="0" marR="0" rtl="0" algn="l">
              <a:spcBef>
                <a:spcPts val="0"/>
              </a:spcBef>
              <a:buNone/>
              <a:defRPr sz="900">
                <a:solidFill>
                  <a:srgbClr val="A5A5A5"/>
                </a:solidFill>
                <a:latin typeface="Arial"/>
                <a:ea typeface="Arial"/>
                <a:cs typeface="Arial"/>
                <a:sym typeface="Arial"/>
              </a:defRPr>
            </a:lvl6pPr>
            <a:lvl7pPr indent="0" lvl="6" marL="0" marR="0" rtl="0" algn="l">
              <a:spcBef>
                <a:spcPts val="0"/>
              </a:spcBef>
              <a:buNone/>
              <a:defRPr sz="900">
                <a:solidFill>
                  <a:srgbClr val="A5A5A5"/>
                </a:solidFill>
                <a:latin typeface="Arial"/>
                <a:ea typeface="Arial"/>
                <a:cs typeface="Arial"/>
                <a:sym typeface="Arial"/>
              </a:defRPr>
            </a:lvl7pPr>
            <a:lvl8pPr indent="0" lvl="7" marL="0" marR="0" rtl="0" algn="l">
              <a:spcBef>
                <a:spcPts val="0"/>
              </a:spcBef>
              <a:buNone/>
              <a:defRPr sz="900">
                <a:solidFill>
                  <a:srgbClr val="A5A5A5"/>
                </a:solidFill>
                <a:latin typeface="Arial"/>
                <a:ea typeface="Arial"/>
                <a:cs typeface="Arial"/>
                <a:sym typeface="Arial"/>
              </a:defRPr>
            </a:lvl8pPr>
            <a:lvl9pPr indent="0" lvl="8" marL="0" marR="0" rtl="0" algn="l">
              <a:spcBef>
                <a:spcPts val="0"/>
              </a:spcBef>
              <a:buNone/>
              <a:defRPr sz="900">
                <a:solidFill>
                  <a:srgbClr val="A5A5A5"/>
                </a:solidFill>
                <a:latin typeface="Arial"/>
                <a:ea typeface="Arial"/>
                <a:cs typeface="Arial"/>
                <a:sym typeface="Arial"/>
              </a:defRPr>
            </a:lvl9pPr>
          </a:lstStyle>
          <a:p>
            <a:pPr indent="0" lvl="0" marL="0" rtl="0" algn="l">
              <a:spcBef>
                <a:spcPts val="0"/>
              </a:spcBef>
              <a:spcAft>
                <a:spcPts val="0"/>
              </a:spcAft>
              <a:buNone/>
            </a:pPr>
            <a:r>
              <a:rPr lang="en"/>
              <a:t>Page </a:t>
            </a:r>
            <a:fld id="{00000000-1234-1234-1234-123412341234}" type="slidenum">
              <a:rPr lang="en"/>
              <a:t>‹#›</a:t>
            </a:fld>
            <a:endParaRPr/>
          </a:p>
        </p:txBody>
      </p:sp>
      <p:cxnSp>
        <p:nvCxnSpPr>
          <p:cNvPr id="55" name="Google Shape;55;p13"/>
          <p:cNvCxnSpPr/>
          <p:nvPr/>
        </p:nvCxnSpPr>
        <p:spPr>
          <a:xfrm>
            <a:off x="8263890" y="4822282"/>
            <a:ext cx="0" cy="134700"/>
          </a:xfrm>
          <a:prstGeom prst="straightConnector1">
            <a:avLst/>
          </a:prstGeom>
          <a:noFill/>
          <a:ln cap="flat" cmpd="sng" w="15875">
            <a:solidFill>
              <a:srgbClr val="AEABAB"/>
            </a:solidFill>
            <a:prstDash val="solid"/>
            <a:miter lim="800000"/>
            <a:headEnd len="sm" w="sm" type="none"/>
            <a:tailEnd len="sm" w="sm" type="none"/>
          </a:ln>
        </p:spPr>
      </p:cxnSp>
      <p:sp>
        <p:nvSpPr>
          <p:cNvPr id="56" name="Google Shape;56;p13"/>
          <p:cNvSpPr/>
          <p:nvPr/>
        </p:nvSpPr>
        <p:spPr>
          <a:xfrm>
            <a:off x="0" y="4430268"/>
            <a:ext cx="9148500" cy="44700"/>
          </a:xfrm>
          <a:prstGeom prst="rect">
            <a:avLst/>
          </a:prstGeom>
          <a:solidFill>
            <a:srgbClr val="881C1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114">
          <p15:clr>
            <a:srgbClr val="F26B43"/>
          </p15:clr>
        </p15:guide>
        <p15:guide id="2" orient="horz" pos="304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9.jpg"/><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4.jpg"/><Relationship Id="rId5" Type="http://schemas.openxmlformats.org/officeDocument/2006/relationships/image" Target="../media/image10.jpg"/><Relationship Id="rId6" Type="http://schemas.openxmlformats.org/officeDocument/2006/relationships/image" Target="../media/image2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hyperlink" Target="http://drive.google.com/file/d/1fjVDEAplCwMYVfKljiaglyjNeG1TRR1V/view" TargetMode="External"/><Relationship Id="rId4" Type="http://schemas.openxmlformats.org/officeDocument/2006/relationships/image" Target="../media/image2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1"/>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t>ModuLoop</a:t>
            </a:r>
            <a:endParaRPr/>
          </a:p>
        </p:txBody>
      </p:sp>
      <p:sp>
        <p:nvSpPr>
          <p:cNvPr id="97" name="Google Shape;97;p21"/>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fontScale="47500" lnSpcReduction="20000"/>
          </a:bodyPr>
          <a:lstStyle/>
          <a:p>
            <a:pPr indent="0" lvl="0" marL="0" rtl="0" algn="ctr">
              <a:spcBef>
                <a:spcPts val="800"/>
              </a:spcBef>
              <a:spcAft>
                <a:spcPts val="0"/>
              </a:spcAft>
              <a:buNone/>
            </a:pPr>
            <a:r>
              <a:rPr lang="en"/>
              <a:t>Team 28 MDR: Conor Curtin, Evan Rovelli, Ryan Gordon, Shawn Colby</a:t>
            </a:r>
            <a:endParaRPr/>
          </a:p>
          <a:p>
            <a:pPr indent="0" lvl="0" marL="0" rtl="0" algn="ctr">
              <a:spcBef>
                <a:spcPts val="800"/>
              </a:spcBef>
              <a:spcAft>
                <a:spcPts val="0"/>
              </a:spcAft>
              <a:buNone/>
            </a:pPr>
            <a:r>
              <a:rPr lang="en"/>
              <a:t>Advisor: Baird Soules</a:t>
            </a:r>
            <a:endParaRPr/>
          </a:p>
          <a:p>
            <a:pPr indent="0" lvl="0" marL="0" rtl="0" algn="ctr">
              <a:spcBef>
                <a:spcPts val="800"/>
              </a:spcBef>
              <a:spcAft>
                <a:spcPts val="0"/>
              </a:spcAft>
              <a:buNone/>
            </a:pPr>
            <a:r>
              <a:rPr lang="en"/>
              <a:t>Evaluators: Professor Anderson &amp; Professor Lorenzo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Battery Charger</a:t>
            </a:r>
            <a:endParaRPr/>
          </a:p>
        </p:txBody>
      </p:sp>
      <p:sp>
        <p:nvSpPr>
          <p:cNvPr id="188" name="Google Shape;188;p30"/>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Adafruit - </a:t>
            </a:r>
            <a:r>
              <a:rPr lang="en"/>
              <a:t>PowerBoost 1000 Charger</a:t>
            </a:r>
            <a:endParaRPr/>
          </a:p>
          <a:p>
            <a:pPr indent="-355600" lvl="0" marL="457200" rtl="0" algn="l">
              <a:spcBef>
                <a:spcPts val="800"/>
              </a:spcBef>
              <a:spcAft>
                <a:spcPts val="0"/>
              </a:spcAft>
              <a:buSzPts val="2000"/>
              <a:buChar char="●"/>
            </a:pPr>
            <a:r>
              <a:rPr lang="en"/>
              <a:t>L</a:t>
            </a:r>
            <a:r>
              <a:rPr lang="en"/>
              <a:t>oad sharing</a:t>
            </a:r>
            <a:endParaRPr/>
          </a:p>
          <a:p>
            <a:pPr indent="-336550" lvl="1" marL="914400" rtl="0" algn="l">
              <a:spcBef>
                <a:spcPts val="0"/>
              </a:spcBef>
              <a:spcAft>
                <a:spcPts val="0"/>
              </a:spcAft>
              <a:buSzPts val="1700"/>
              <a:buChar char="○"/>
            </a:pPr>
            <a:r>
              <a:rPr lang="en"/>
              <a:t>Seamless operating dis/connecting to power supply</a:t>
            </a:r>
            <a:endParaRPr/>
          </a:p>
          <a:p>
            <a:pPr indent="-355600" lvl="0" marL="457200" rtl="0" algn="l">
              <a:spcBef>
                <a:spcPts val="0"/>
              </a:spcBef>
              <a:spcAft>
                <a:spcPts val="0"/>
              </a:spcAft>
              <a:buSzPts val="2000"/>
              <a:buChar char="●"/>
            </a:pPr>
            <a:r>
              <a:rPr lang="en"/>
              <a:t>Buckboost nominal 3.7V → stable 5.2V </a:t>
            </a:r>
            <a:endParaRPr/>
          </a:p>
          <a:p>
            <a:pPr indent="-355600" lvl="0" marL="457200" rtl="0" algn="l">
              <a:spcBef>
                <a:spcPts val="0"/>
              </a:spcBef>
              <a:spcAft>
                <a:spcPts val="0"/>
              </a:spcAft>
              <a:buSzPts val="2000"/>
              <a:buChar char="●"/>
            </a:pPr>
            <a:r>
              <a:rPr lang="en"/>
              <a:t>Integrates power switch cutting output</a:t>
            </a:r>
            <a:endParaRPr/>
          </a:p>
          <a:p>
            <a:pPr indent="-336550" lvl="1" marL="914400" rtl="0" algn="l">
              <a:spcBef>
                <a:spcPts val="0"/>
              </a:spcBef>
              <a:spcAft>
                <a:spcPts val="0"/>
              </a:spcAft>
              <a:buSzPts val="1700"/>
              <a:buChar char="○"/>
            </a:pPr>
            <a:r>
              <a:rPr lang="en"/>
              <a:t>Enable pin shorted to ground disconnects output</a:t>
            </a:r>
            <a:endParaRPr/>
          </a:p>
          <a:p>
            <a:pPr indent="-355600" lvl="0" marL="457200" rtl="0" algn="l">
              <a:spcBef>
                <a:spcPts val="0"/>
              </a:spcBef>
              <a:spcAft>
                <a:spcPts val="0"/>
              </a:spcAft>
              <a:buSzPts val="2000"/>
              <a:buChar char="●"/>
            </a:pPr>
            <a:r>
              <a:rPr lang="en"/>
              <a:t>Micro-USB charging input</a:t>
            </a:r>
            <a:endParaRPr/>
          </a:p>
          <a:p>
            <a:pPr indent="-355600" lvl="0" marL="457200" rtl="0" algn="l">
              <a:spcBef>
                <a:spcPts val="0"/>
              </a:spcBef>
              <a:spcAft>
                <a:spcPts val="0"/>
              </a:spcAft>
              <a:buSzPts val="2000"/>
              <a:buChar char="●"/>
            </a:pPr>
            <a:r>
              <a:rPr lang="en"/>
              <a:t>90%+ operating efficiency</a:t>
            </a:r>
            <a:endParaRPr/>
          </a:p>
          <a:p>
            <a:pPr indent="-355600" lvl="0" marL="457200" rtl="0" algn="l">
              <a:spcBef>
                <a:spcPts val="0"/>
              </a:spcBef>
              <a:spcAft>
                <a:spcPts val="0"/>
              </a:spcAft>
              <a:buSzPts val="2000"/>
              <a:buChar char="●"/>
            </a:pPr>
            <a:r>
              <a:rPr lang="en"/>
              <a:t>Battery indicator LED</a:t>
            </a:r>
            <a:endParaRPr/>
          </a:p>
        </p:txBody>
      </p:sp>
      <p:sp>
        <p:nvSpPr>
          <p:cNvPr id="189" name="Google Shape;189;p30"/>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190" name="Google Shape;190;p30"/>
          <p:cNvPicPr preferRelativeResize="0"/>
          <p:nvPr/>
        </p:nvPicPr>
        <p:blipFill rotWithShape="1">
          <a:blip r:embed="rId3">
            <a:alphaModFix/>
          </a:blip>
          <a:srcRect b="12108" l="6264" r="8614" t="11926"/>
          <a:stretch/>
        </p:blipFill>
        <p:spPr>
          <a:xfrm>
            <a:off x="6257825" y="2238100"/>
            <a:ext cx="2811899" cy="1883378"/>
          </a:xfrm>
          <a:prstGeom prst="rect">
            <a:avLst/>
          </a:prstGeom>
          <a:noFill/>
          <a:ln>
            <a:noFill/>
          </a:ln>
        </p:spPr>
      </p:pic>
      <p:sp>
        <p:nvSpPr>
          <p:cNvPr id="191" name="Google Shape;191;p30"/>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MIDI and SD Sounds Storage Methods</a:t>
            </a:r>
            <a:endParaRPr/>
          </a:p>
        </p:txBody>
      </p:sp>
      <p:sp>
        <p:nvSpPr>
          <p:cNvPr id="197" name="Google Shape;197;p31"/>
          <p:cNvSpPr/>
          <p:nvPr>
            <p:ph idx="2" type="chart"/>
          </p:nvPr>
        </p:nvSpPr>
        <p:spPr>
          <a:xfrm>
            <a:off x="175950" y="1213875"/>
            <a:ext cx="2885400" cy="29076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a:t>MIDI Melodic</a:t>
            </a:r>
            <a:endParaRPr/>
          </a:p>
          <a:p>
            <a:pPr indent="-292100" lvl="0" marL="457200" rtl="0" algn="l">
              <a:lnSpc>
                <a:spcPct val="150000"/>
              </a:lnSpc>
              <a:spcBef>
                <a:spcPts val="800"/>
              </a:spcBef>
              <a:spcAft>
                <a:spcPts val="0"/>
              </a:spcAft>
              <a:buSzPts val="1000"/>
              <a:buChar char="●"/>
            </a:pPr>
            <a:r>
              <a:rPr b="0" lang="en" sz="1000"/>
              <a:t>All sounds stored in bank 1</a:t>
            </a:r>
            <a:endParaRPr b="0" sz="1000"/>
          </a:p>
          <a:p>
            <a:pPr indent="-292100" lvl="0" marL="457200" rtl="0" algn="l">
              <a:lnSpc>
                <a:spcPct val="150000"/>
              </a:lnSpc>
              <a:spcBef>
                <a:spcPts val="0"/>
              </a:spcBef>
              <a:spcAft>
                <a:spcPts val="0"/>
              </a:spcAft>
              <a:buSzPts val="1000"/>
              <a:buChar char="●"/>
            </a:pPr>
            <a:r>
              <a:rPr b="0" lang="en" sz="1000"/>
              <a:t>Volume always set to 127 (max volume)</a:t>
            </a:r>
            <a:endParaRPr b="0" sz="1000"/>
          </a:p>
          <a:p>
            <a:pPr indent="-292100" lvl="0" marL="457200" rtl="0" algn="l">
              <a:lnSpc>
                <a:spcPct val="150000"/>
              </a:lnSpc>
              <a:spcBef>
                <a:spcPts val="0"/>
              </a:spcBef>
              <a:spcAft>
                <a:spcPts val="0"/>
              </a:spcAft>
              <a:buSzPts val="1000"/>
              <a:buChar char="●"/>
            </a:pPr>
            <a:r>
              <a:rPr b="0" lang="en" sz="1000"/>
              <a:t>Each </a:t>
            </a:r>
            <a:r>
              <a:rPr b="0" lang="en" sz="1000"/>
              <a:t>instrument</a:t>
            </a:r>
            <a:r>
              <a:rPr b="0" lang="en" sz="1000"/>
              <a:t> has int associated </a:t>
            </a:r>
            <a:endParaRPr b="0" sz="1000"/>
          </a:p>
          <a:p>
            <a:pPr indent="-292100" lvl="0" marL="457200" rtl="0" algn="l">
              <a:lnSpc>
                <a:spcPct val="150000"/>
              </a:lnSpc>
              <a:spcBef>
                <a:spcPts val="0"/>
              </a:spcBef>
              <a:spcAft>
                <a:spcPts val="0"/>
              </a:spcAft>
              <a:buSzPts val="1000"/>
              <a:buChar char="●"/>
            </a:pPr>
            <a:r>
              <a:rPr b="0" lang="en" sz="1000"/>
              <a:t>To play sound:</a:t>
            </a:r>
            <a:endParaRPr b="0" sz="1000"/>
          </a:p>
          <a:p>
            <a:pPr indent="-292100" lvl="1" marL="914400" rtl="0" algn="l">
              <a:lnSpc>
                <a:spcPct val="150000"/>
              </a:lnSpc>
              <a:spcBef>
                <a:spcPts val="0"/>
              </a:spcBef>
              <a:spcAft>
                <a:spcPts val="0"/>
              </a:spcAft>
              <a:buSzPts val="1000"/>
              <a:buChar char="○"/>
            </a:pPr>
            <a:r>
              <a:rPr lang="en" sz="1000"/>
              <a:t>Set </a:t>
            </a:r>
            <a:r>
              <a:rPr lang="en" sz="1000"/>
              <a:t>instrument</a:t>
            </a:r>
            <a:r>
              <a:rPr lang="en" sz="1000"/>
              <a:t> to on</a:t>
            </a:r>
            <a:endParaRPr sz="1000"/>
          </a:p>
          <a:p>
            <a:pPr indent="-292100" lvl="1" marL="914400" rtl="0" algn="l">
              <a:lnSpc>
                <a:spcPct val="150000"/>
              </a:lnSpc>
              <a:spcBef>
                <a:spcPts val="0"/>
              </a:spcBef>
              <a:spcAft>
                <a:spcPts val="0"/>
              </a:spcAft>
              <a:buSzPts val="1000"/>
              <a:buChar char="○"/>
            </a:pPr>
            <a:r>
              <a:rPr lang="en" sz="1000"/>
              <a:t>Call desired bank, note and volume</a:t>
            </a:r>
            <a:endParaRPr sz="1000"/>
          </a:p>
          <a:p>
            <a:pPr indent="0" lvl="0" marL="0" rtl="0" algn="ctr">
              <a:lnSpc>
                <a:spcPct val="150000"/>
              </a:lnSpc>
              <a:spcBef>
                <a:spcPts val="800"/>
              </a:spcBef>
              <a:spcAft>
                <a:spcPts val="0"/>
              </a:spcAft>
              <a:buNone/>
            </a:pPr>
            <a:r>
              <a:t/>
            </a:r>
            <a:endParaRPr sz="1600">
              <a:highlight>
                <a:srgbClr val="F4CCCC"/>
              </a:highlight>
            </a:endParaRPr>
          </a:p>
          <a:p>
            <a:pPr indent="0" lvl="0" marL="0" rtl="0" algn="ctr">
              <a:lnSpc>
                <a:spcPct val="150000"/>
              </a:lnSpc>
              <a:spcBef>
                <a:spcPts val="800"/>
              </a:spcBef>
              <a:spcAft>
                <a:spcPts val="0"/>
              </a:spcAft>
              <a:buNone/>
            </a:pPr>
            <a:r>
              <a:rPr lang="en" sz="1600">
                <a:highlight>
                  <a:srgbClr val="C9DAF8"/>
                </a:highlight>
              </a:rPr>
              <a:t>{1, Instrument, Note}</a:t>
            </a:r>
            <a:endParaRPr sz="1600">
              <a:highlight>
                <a:srgbClr val="FFFF00"/>
              </a:highlight>
            </a:endParaRPr>
          </a:p>
        </p:txBody>
      </p:sp>
      <p:sp>
        <p:nvSpPr>
          <p:cNvPr id="198" name="Google Shape;198;p31"/>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199" name="Google Shape;199;p31"/>
          <p:cNvSpPr/>
          <p:nvPr>
            <p:ph idx="2" type="chart"/>
          </p:nvPr>
        </p:nvSpPr>
        <p:spPr>
          <a:xfrm>
            <a:off x="3166050" y="1213875"/>
            <a:ext cx="2885400" cy="29076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a:t>MIDI Percussion</a:t>
            </a:r>
            <a:endParaRPr/>
          </a:p>
          <a:p>
            <a:pPr indent="-292100" lvl="0" marL="457200" rtl="0" algn="l">
              <a:lnSpc>
                <a:spcPct val="150000"/>
              </a:lnSpc>
              <a:spcBef>
                <a:spcPts val="800"/>
              </a:spcBef>
              <a:spcAft>
                <a:spcPts val="0"/>
              </a:spcAft>
              <a:buSzPts val="1000"/>
              <a:buChar char="●"/>
            </a:pPr>
            <a:r>
              <a:rPr b="0" lang="en" sz="1000"/>
              <a:t>All sounds stored in bank 0</a:t>
            </a:r>
            <a:endParaRPr b="0" sz="1000"/>
          </a:p>
          <a:p>
            <a:pPr indent="-292100" lvl="0" marL="457200" rtl="0" algn="l">
              <a:lnSpc>
                <a:spcPct val="150000"/>
              </a:lnSpc>
              <a:spcBef>
                <a:spcPts val="0"/>
              </a:spcBef>
              <a:spcAft>
                <a:spcPts val="0"/>
              </a:spcAft>
              <a:buSzPts val="1000"/>
              <a:buChar char="●"/>
            </a:pPr>
            <a:r>
              <a:rPr b="0" lang="en" sz="1000"/>
              <a:t>Volume always set to 127 (max volume)</a:t>
            </a:r>
            <a:endParaRPr b="0" sz="1000"/>
          </a:p>
          <a:p>
            <a:pPr indent="-292100" lvl="0" marL="457200" rtl="0" algn="l">
              <a:lnSpc>
                <a:spcPct val="150000"/>
              </a:lnSpc>
              <a:spcBef>
                <a:spcPts val="0"/>
              </a:spcBef>
              <a:spcAft>
                <a:spcPts val="0"/>
              </a:spcAft>
              <a:buSzPts val="1000"/>
              <a:buChar char="●"/>
            </a:pPr>
            <a:r>
              <a:rPr b="0" lang="en" sz="1000"/>
              <a:t>One Percussion “Instrument”</a:t>
            </a:r>
            <a:endParaRPr b="0" sz="1000"/>
          </a:p>
          <a:p>
            <a:pPr indent="-292100" lvl="0" marL="457200" rtl="0" algn="l">
              <a:lnSpc>
                <a:spcPct val="150000"/>
              </a:lnSpc>
              <a:spcBef>
                <a:spcPts val="0"/>
              </a:spcBef>
              <a:spcAft>
                <a:spcPts val="0"/>
              </a:spcAft>
              <a:buSzPts val="1000"/>
              <a:buChar char="●"/>
            </a:pPr>
            <a:r>
              <a:rPr b="0" lang="en" sz="1000"/>
              <a:t>Note placeholder represents different instruments</a:t>
            </a:r>
            <a:endParaRPr b="0" sz="1000"/>
          </a:p>
          <a:p>
            <a:pPr indent="-292100" lvl="0" marL="457200" rtl="0" algn="l">
              <a:lnSpc>
                <a:spcPct val="150000"/>
              </a:lnSpc>
              <a:spcBef>
                <a:spcPts val="0"/>
              </a:spcBef>
              <a:spcAft>
                <a:spcPts val="0"/>
              </a:spcAft>
              <a:buSzPts val="1000"/>
              <a:buChar char="●"/>
            </a:pPr>
            <a:r>
              <a:rPr b="0" lang="en" sz="1000"/>
              <a:t>To play sound:</a:t>
            </a:r>
            <a:endParaRPr b="0" sz="1000"/>
          </a:p>
          <a:p>
            <a:pPr indent="-292100" lvl="1" marL="914400" rtl="0" algn="l">
              <a:lnSpc>
                <a:spcPct val="150000"/>
              </a:lnSpc>
              <a:spcBef>
                <a:spcPts val="0"/>
              </a:spcBef>
              <a:spcAft>
                <a:spcPts val="0"/>
              </a:spcAft>
              <a:buSzPts val="1000"/>
              <a:buChar char="○"/>
            </a:pPr>
            <a:r>
              <a:rPr lang="en" sz="1000"/>
              <a:t>Set instrument to on</a:t>
            </a:r>
            <a:endParaRPr sz="1000"/>
          </a:p>
          <a:p>
            <a:pPr indent="-292100" lvl="1" marL="914400" rtl="0" algn="l">
              <a:lnSpc>
                <a:spcPct val="150000"/>
              </a:lnSpc>
              <a:spcBef>
                <a:spcPts val="0"/>
              </a:spcBef>
              <a:spcAft>
                <a:spcPts val="0"/>
              </a:spcAft>
              <a:buSzPts val="1000"/>
              <a:buChar char="○"/>
            </a:pPr>
            <a:r>
              <a:rPr lang="en" sz="1000"/>
              <a:t>Call desired bank, note and volume</a:t>
            </a:r>
            <a:endParaRPr sz="1000"/>
          </a:p>
          <a:p>
            <a:pPr indent="0" lvl="0" marL="0" rtl="0" algn="l">
              <a:lnSpc>
                <a:spcPct val="150000"/>
              </a:lnSpc>
              <a:spcBef>
                <a:spcPts val="800"/>
              </a:spcBef>
              <a:spcAft>
                <a:spcPts val="0"/>
              </a:spcAft>
              <a:buNone/>
            </a:pPr>
            <a:r>
              <a:t/>
            </a:r>
            <a:endParaRPr sz="1600">
              <a:highlight>
                <a:srgbClr val="F4CCCC"/>
              </a:highlight>
            </a:endParaRPr>
          </a:p>
          <a:p>
            <a:pPr indent="0" lvl="0" marL="0" rtl="0" algn="ctr">
              <a:lnSpc>
                <a:spcPct val="150000"/>
              </a:lnSpc>
              <a:spcBef>
                <a:spcPts val="800"/>
              </a:spcBef>
              <a:spcAft>
                <a:spcPts val="0"/>
              </a:spcAft>
              <a:buNone/>
            </a:pPr>
            <a:r>
              <a:t/>
            </a:r>
            <a:endParaRPr sz="1600">
              <a:highlight>
                <a:srgbClr val="FFFF00"/>
              </a:highlight>
            </a:endParaRPr>
          </a:p>
        </p:txBody>
      </p:sp>
      <p:sp>
        <p:nvSpPr>
          <p:cNvPr id="200" name="Google Shape;200;p31"/>
          <p:cNvSpPr/>
          <p:nvPr>
            <p:ph idx="2" type="chart"/>
          </p:nvPr>
        </p:nvSpPr>
        <p:spPr>
          <a:xfrm>
            <a:off x="6156152" y="1213875"/>
            <a:ext cx="2811900" cy="29076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a:t>SD Sounds</a:t>
            </a:r>
            <a:endParaRPr/>
          </a:p>
          <a:p>
            <a:pPr indent="-292100" lvl="0" marL="457200" rtl="0" algn="l">
              <a:lnSpc>
                <a:spcPct val="150000"/>
              </a:lnSpc>
              <a:spcBef>
                <a:spcPts val="800"/>
              </a:spcBef>
              <a:spcAft>
                <a:spcPts val="0"/>
              </a:spcAft>
              <a:buSzPts val="1000"/>
              <a:buChar char="●"/>
            </a:pPr>
            <a:r>
              <a:rPr b="0" lang="en" sz="1000"/>
              <a:t>SD sounds are stored in audio sample objects on external PSRAM</a:t>
            </a:r>
            <a:endParaRPr b="0" sz="1000"/>
          </a:p>
          <a:p>
            <a:pPr indent="-292100" lvl="0" marL="457200" rtl="0" algn="l">
              <a:lnSpc>
                <a:spcPct val="150000"/>
              </a:lnSpc>
              <a:spcBef>
                <a:spcPts val="0"/>
              </a:spcBef>
              <a:spcAft>
                <a:spcPts val="0"/>
              </a:spcAft>
              <a:buSzPts val="1000"/>
              <a:buChar char="●"/>
            </a:pPr>
            <a:r>
              <a:rPr b="0" lang="en" sz="1000"/>
              <a:t>To play sound: just call playFile function with desired </a:t>
            </a:r>
            <a:r>
              <a:rPr b="0" lang="en" sz="1000"/>
              <a:t>audio</a:t>
            </a:r>
            <a:r>
              <a:rPr b="0" lang="en" sz="1000"/>
              <a:t> sample cached on the PSRAM</a:t>
            </a:r>
            <a:endParaRPr b="0" sz="1000"/>
          </a:p>
          <a:p>
            <a:pPr indent="0" lvl="0" marL="0" rtl="0" algn="l">
              <a:lnSpc>
                <a:spcPct val="150000"/>
              </a:lnSpc>
              <a:spcBef>
                <a:spcPts val="800"/>
              </a:spcBef>
              <a:spcAft>
                <a:spcPts val="0"/>
              </a:spcAft>
              <a:buNone/>
            </a:pPr>
            <a:r>
              <a:t/>
            </a:r>
            <a:endParaRPr b="0" sz="1000"/>
          </a:p>
          <a:p>
            <a:pPr indent="0" lvl="0" marL="0" rtl="0" algn="l">
              <a:lnSpc>
                <a:spcPct val="150000"/>
              </a:lnSpc>
              <a:spcBef>
                <a:spcPts val="800"/>
              </a:spcBef>
              <a:spcAft>
                <a:spcPts val="0"/>
              </a:spcAft>
              <a:buNone/>
            </a:pPr>
            <a:r>
              <a:t/>
            </a:r>
            <a:endParaRPr b="0" sz="1000"/>
          </a:p>
          <a:p>
            <a:pPr indent="0" lvl="0" marL="0" rtl="0" algn="ctr">
              <a:lnSpc>
                <a:spcPct val="150000"/>
              </a:lnSpc>
              <a:spcBef>
                <a:spcPts val="800"/>
              </a:spcBef>
              <a:spcAft>
                <a:spcPts val="0"/>
              </a:spcAft>
              <a:buNone/>
            </a:pPr>
            <a:r>
              <a:rPr lang="en" sz="1600">
                <a:highlight>
                  <a:srgbClr val="D9EAD3"/>
                </a:highlight>
              </a:rPr>
              <a:t>{Audio_Sample}</a:t>
            </a:r>
            <a:endParaRPr sz="1600">
              <a:highlight>
                <a:srgbClr val="D9EAD3"/>
              </a:highlight>
            </a:endParaRPr>
          </a:p>
          <a:p>
            <a:pPr indent="0" lvl="0" marL="457200" rtl="0" algn="l">
              <a:lnSpc>
                <a:spcPct val="150000"/>
              </a:lnSpc>
              <a:spcBef>
                <a:spcPts val="800"/>
              </a:spcBef>
              <a:spcAft>
                <a:spcPts val="0"/>
              </a:spcAft>
              <a:buNone/>
            </a:pPr>
            <a:r>
              <a:t/>
            </a:r>
            <a:endParaRPr b="0" sz="1000"/>
          </a:p>
        </p:txBody>
      </p:sp>
      <p:pic>
        <p:nvPicPr>
          <p:cNvPr id="201" name="Google Shape;201;p31"/>
          <p:cNvPicPr preferRelativeResize="0"/>
          <p:nvPr/>
        </p:nvPicPr>
        <p:blipFill>
          <a:blip r:embed="rId3">
            <a:alphaModFix/>
          </a:blip>
          <a:stretch>
            <a:fillRect/>
          </a:stretch>
        </p:blipFill>
        <p:spPr>
          <a:xfrm>
            <a:off x="304575" y="3284725"/>
            <a:ext cx="2650151" cy="348875"/>
          </a:xfrm>
          <a:prstGeom prst="rect">
            <a:avLst/>
          </a:prstGeom>
          <a:noFill/>
          <a:ln>
            <a:noFill/>
          </a:ln>
        </p:spPr>
      </p:pic>
      <p:pic>
        <p:nvPicPr>
          <p:cNvPr id="202" name="Google Shape;202;p31"/>
          <p:cNvPicPr preferRelativeResize="0"/>
          <p:nvPr/>
        </p:nvPicPr>
        <p:blipFill>
          <a:blip r:embed="rId4">
            <a:alphaModFix/>
          </a:blip>
          <a:stretch>
            <a:fillRect/>
          </a:stretch>
        </p:blipFill>
        <p:spPr>
          <a:xfrm>
            <a:off x="3329675" y="3633599"/>
            <a:ext cx="2347656" cy="348875"/>
          </a:xfrm>
          <a:prstGeom prst="rect">
            <a:avLst/>
          </a:prstGeom>
          <a:noFill/>
          <a:ln>
            <a:noFill/>
          </a:ln>
        </p:spPr>
      </p:pic>
      <p:pic>
        <p:nvPicPr>
          <p:cNvPr id="203" name="Google Shape;203;p31"/>
          <p:cNvPicPr preferRelativeResize="0"/>
          <p:nvPr/>
        </p:nvPicPr>
        <p:blipFill>
          <a:blip r:embed="rId5">
            <a:alphaModFix/>
          </a:blip>
          <a:stretch>
            <a:fillRect/>
          </a:stretch>
        </p:blipFill>
        <p:spPr>
          <a:xfrm>
            <a:off x="6759572" y="2899175"/>
            <a:ext cx="1605050" cy="190925"/>
          </a:xfrm>
          <a:prstGeom prst="rect">
            <a:avLst/>
          </a:prstGeom>
          <a:noFill/>
          <a:ln>
            <a:noFill/>
          </a:ln>
        </p:spPr>
      </p:pic>
      <p:pic>
        <p:nvPicPr>
          <p:cNvPr id="204" name="Google Shape;204;p31"/>
          <p:cNvPicPr preferRelativeResize="0"/>
          <p:nvPr/>
        </p:nvPicPr>
        <p:blipFill>
          <a:blip r:embed="rId6">
            <a:alphaModFix/>
          </a:blip>
          <a:stretch>
            <a:fillRect/>
          </a:stretch>
        </p:blipFill>
        <p:spPr>
          <a:xfrm>
            <a:off x="3634950" y="4052200"/>
            <a:ext cx="1737100" cy="248900"/>
          </a:xfrm>
          <a:prstGeom prst="rect">
            <a:avLst/>
          </a:prstGeom>
          <a:noFill/>
          <a:ln>
            <a:noFill/>
          </a:ln>
        </p:spPr>
      </p:pic>
      <p:sp>
        <p:nvSpPr>
          <p:cNvPr id="205" name="Google Shape;205;p31"/>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Display to Palette to Measure Matrix </a:t>
            </a:r>
            <a:endParaRPr/>
          </a:p>
        </p:txBody>
      </p:sp>
      <p:sp>
        <p:nvSpPr>
          <p:cNvPr id="211" name="Google Shape;211;p32"/>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212" name="Google Shape;212;p32"/>
          <p:cNvSpPr/>
          <p:nvPr/>
        </p:nvSpPr>
        <p:spPr>
          <a:xfrm>
            <a:off x="398200" y="1138775"/>
            <a:ext cx="2495700" cy="2997900"/>
          </a:xfrm>
          <a:prstGeom prst="rect">
            <a:avLst/>
          </a:prstGeom>
          <a:solidFill>
            <a:srgbClr val="EAD1D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Display</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200"/>
              <a:t>MIDI </a:t>
            </a:r>
            <a:r>
              <a:rPr b="1" lang="en" sz="1200"/>
              <a:t>Melodic:</a:t>
            </a:r>
            <a:endParaRPr b="1" sz="1200"/>
          </a:p>
          <a:p>
            <a:pPr indent="0" lvl="0" marL="0" rtl="0" algn="l">
              <a:spcBef>
                <a:spcPts val="0"/>
              </a:spcBef>
              <a:spcAft>
                <a:spcPts val="0"/>
              </a:spcAft>
              <a:buNone/>
            </a:pPr>
            <a:r>
              <a:rPr lang="en" sz="1200"/>
              <a:t>{1, instrument, Octave, Note}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MIDI Percussion:</a:t>
            </a:r>
            <a:endParaRPr b="1" sz="1200"/>
          </a:p>
          <a:p>
            <a:pPr indent="0" lvl="0" marL="0" rtl="0" algn="l">
              <a:spcBef>
                <a:spcPts val="0"/>
              </a:spcBef>
              <a:spcAft>
                <a:spcPts val="0"/>
              </a:spcAft>
              <a:buNone/>
            </a:pPr>
            <a:r>
              <a:rPr lang="en" sz="1200"/>
              <a:t>{0, instrument, -1}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SD Sound:</a:t>
            </a:r>
            <a:endParaRPr b="1" sz="1200"/>
          </a:p>
          <a:p>
            <a:pPr indent="0" lvl="0" marL="0" rtl="0" algn="l">
              <a:spcBef>
                <a:spcPts val="0"/>
              </a:spcBef>
              <a:spcAft>
                <a:spcPts val="0"/>
              </a:spcAft>
              <a:buNone/>
            </a:pPr>
            <a:r>
              <a:rPr lang="en" sz="1200"/>
              <a:t>{Audio_Sample}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a:p>
        </p:txBody>
      </p:sp>
      <p:sp>
        <p:nvSpPr>
          <p:cNvPr id="213" name="Google Shape;213;p32"/>
          <p:cNvSpPr/>
          <p:nvPr/>
        </p:nvSpPr>
        <p:spPr>
          <a:xfrm>
            <a:off x="3329800" y="1138775"/>
            <a:ext cx="2495700" cy="2997900"/>
          </a:xfrm>
          <a:prstGeom prst="rect">
            <a:avLst/>
          </a:prstGeom>
          <a:solidFill>
            <a:srgbClr val="D9D2E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Palette</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sz="1200"/>
              <a:t>MIDI 2D Array:</a:t>
            </a:r>
            <a:endParaRPr b="1" sz="1200"/>
          </a:p>
          <a:p>
            <a:pPr indent="0" lvl="0" marL="0" rtl="0" algn="l">
              <a:spcBef>
                <a:spcPts val="0"/>
              </a:spcBef>
              <a:spcAft>
                <a:spcPts val="0"/>
              </a:spcAft>
              <a:buNone/>
            </a:pPr>
            <a:r>
              <a:rPr lang="en" sz="1200"/>
              <a:t>{{1, 32, 60}, {-1,-1,-1}, {0, 40, -1},</a:t>
            </a:r>
            <a:endParaRPr sz="1200"/>
          </a:p>
          <a:p>
            <a:pPr indent="0" lvl="0" marL="0" rtl="0" algn="l">
              <a:spcBef>
                <a:spcPts val="0"/>
              </a:spcBef>
              <a:spcAft>
                <a:spcPts val="0"/>
              </a:spcAft>
              <a:buNone/>
            </a:pPr>
            <a:r>
              <a:rPr lang="en" sz="1200"/>
              <a:t> {1, 45, 50}, …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SD 1D Array:</a:t>
            </a:r>
            <a:endParaRPr b="1" sz="1200"/>
          </a:p>
          <a:p>
            <a:pPr indent="0" lvl="0" marL="0" rtl="0" algn="l">
              <a:spcBef>
                <a:spcPts val="0"/>
              </a:spcBef>
              <a:spcAft>
                <a:spcPts val="0"/>
              </a:spcAft>
              <a:buNone/>
            </a:pPr>
            <a:r>
              <a:rPr lang="en" sz="1200"/>
              <a:t>{Crash, Bang, nullptr,</a:t>
            </a:r>
            <a:endParaRPr sz="1200"/>
          </a:p>
          <a:p>
            <a:pPr indent="0" lvl="0" marL="0" rtl="0" algn="l">
              <a:spcBef>
                <a:spcPts val="0"/>
              </a:spcBef>
              <a:spcAft>
                <a:spcPts val="0"/>
              </a:spcAft>
              <a:buNone/>
            </a:pPr>
            <a:r>
              <a:rPr lang="en" sz="1200"/>
              <a:t> Guitar …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a:p>
        </p:txBody>
      </p:sp>
      <p:sp>
        <p:nvSpPr>
          <p:cNvPr id="214" name="Google Shape;214;p32"/>
          <p:cNvSpPr/>
          <p:nvPr/>
        </p:nvSpPr>
        <p:spPr>
          <a:xfrm>
            <a:off x="6261400" y="1138775"/>
            <a:ext cx="2495700" cy="2997900"/>
          </a:xfrm>
          <a:prstGeom prst="rect">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Measure Matrix</a:t>
            </a:r>
            <a:r>
              <a:rPr b="1" lang="en"/>
              <a:t> </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sz="1200"/>
              <a:t>MIDI 2D Array:</a:t>
            </a:r>
            <a:endParaRPr b="1" sz="1200"/>
          </a:p>
          <a:p>
            <a:pPr indent="0" lvl="0" marL="0" rtl="0" algn="l">
              <a:spcBef>
                <a:spcPts val="0"/>
              </a:spcBef>
              <a:spcAft>
                <a:spcPts val="0"/>
              </a:spcAft>
              <a:buNone/>
            </a:pPr>
            <a:r>
              <a:rPr lang="en" sz="1200"/>
              <a:t>{{</a:t>
            </a:r>
            <a:r>
              <a:rPr lang="en" sz="1200">
                <a:highlight>
                  <a:srgbClr val="F4CCCC"/>
                </a:highlight>
              </a:rPr>
              <a:t>1, 32, 60,</a:t>
            </a:r>
            <a:r>
              <a:rPr lang="en" sz="1200"/>
              <a:t> </a:t>
            </a:r>
            <a:r>
              <a:rPr lang="en" sz="1200">
                <a:highlight>
                  <a:srgbClr val="D9EAD3"/>
                </a:highlight>
              </a:rPr>
              <a:t>-1,-1,-1,</a:t>
            </a:r>
            <a:r>
              <a:rPr lang="en" sz="1200"/>
              <a:t>...}, </a:t>
            </a:r>
            <a:endParaRPr sz="1200"/>
          </a:p>
          <a:p>
            <a:pPr indent="0" lvl="0" marL="0" rtl="0" algn="l">
              <a:spcBef>
                <a:spcPts val="0"/>
              </a:spcBef>
              <a:spcAft>
                <a:spcPts val="0"/>
              </a:spcAft>
              <a:buNone/>
            </a:pPr>
            <a:r>
              <a:rPr lang="en" sz="1200">
                <a:highlight>
                  <a:srgbClr val="FFF2CC"/>
                </a:highlight>
              </a:rPr>
              <a:t>{0, 40, -1, 1, 45, 50,...}</a:t>
            </a:r>
            <a:r>
              <a:rPr lang="en" sz="1200"/>
              <a:t>,</a:t>
            </a:r>
            <a:endParaRPr sz="1200"/>
          </a:p>
          <a:p>
            <a:pPr indent="0" lvl="0" marL="0" rtl="0" algn="l">
              <a:spcBef>
                <a:spcPts val="0"/>
              </a:spcBef>
              <a:spcAft>
                <a:spcPts val="0"/>
              </a:spcAft>
              <a:buNone/>
            </a:pPr>
            <a:r>
              <a:rPr lang="en" sz="1200"/>
              <a:t>{-1, -1, -1, -1, -1, -1,...},</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SD 2D Array:</a:t>
            </a:r>
            <a:endParaRPr b="1" sz="1200"/>
          </a:p>
          <a:p>
            <a:pPr indent="0" lvl="0" marL="0" rtl="0" algn="l">
              <a:spcBef>
                <a:spcPts val="0"/>
              </a:spcBef>
              <a:spcAft>
                <a:spcPts val="0"/>
              </a:spcAft>
              <a:buNone/>
            </a:pPr>
            <a:r>
              <a:rPr lang="en" sz="1200"/>
              <a:t>{{Crash, nullptr, nullptr, nullptr},</a:t>
            </a:r>
            <a:endParaRPr sz="1200"/>
          </a:p>
          <a:p>
            <a:pPr indent="0" lvl="0" marL="0" rtl="0" algn="l">
              <a:spcBef>
                <a:spcPts val="0"/>
              </a:spcBef>
              <a:spcAft>
                <a:spcPts val="0"/>
              </a:spcAft>
              <a:buNone/>
            </a:pPr>
            <a:r>
              <a:rPr lang="en" sz="1200"/>
              <a:t> {Crash, Bang, Guitar, nullptr},</a:t>
            </a:r>
            <a:endParaRPr sz="1200"/>
          </a:p>
          <a:p>
            <a:pPr indent="0" lvl="0" marL="0" rtl="0" algn="l">
              <a:spcBef>
                <a:spcPts val="0"/>
              </a:spcBef>
              <a:spcAft>
                <a:spcPts val="0"/>
              </a:spcAft>
              <a:buNone/>
            </a:pPr>
            <a:r>
              <a:rPr lang="en" sz="1200"/>
              <a:t> {</a:t>
            </a:r>
            <a:r>
              <a:rPr lang="en" sz="1200">
                <a:solidFill>
                  <a:schemeClr val="dk1"/>
                </a:solidFill>
              </a:rPr>
              <a:t>nullptr, nullptr, nullptr, nullptr},</a:t>
            </a:r>
            <a:endParaRPr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a:p>
        </p:txBody>
      </p:sp>
      <p:cxnSp>
        <p:nvCxnSpPr>
          <p:cNvPr id="215" name="Google Shape;215;p32"/>
          <p:cNvCxnSpPr/>
          <p:nvPr/>
        </p:nvCxnSpPr>
        <p:spPr>
          <a:xfrm flipH="1" rot="10800000">
            <a:off x="2521025" y="1937675"/>
            <a:ext cx="722700" cy="83700"/>
          </a:xfrm>
          <a:prstGeom prst="straightConnector1">
            <a:avLst/>
          </a:prstGeom>
          <a:noFill/>
          <a:ln cap="flat" cmpd="sng" w="28575">
            <a:solidFill>
              <a:schemeClr val="dk2"/>
            </a:solidFill>
            <a:prstDash val="solid"/>
            <a:round/>
            <a:headEnd len="med" w="med" type="none"/>
            <a:tailEnd len="med" w="med" type="triangle"/>
          </a:ln>
        </p:spPr>
      </p:cxnSp>
      <p:cxnSp>
        <p:nvCxnSpPr>
          <p:cNvPr id="216" name="Google Shape;216;p32"/>
          <p:cNvCxnSpPr/>
          <p:nvPr/>
        </p:nvCxnSpPr>
        <p:spPr>
          <a:xfrm flipH="1" rot="10800000">
            <a:off x="1942750" y="2090075"/>
            <a:ext cx="1453500" cy="540000"/>
          </a:xfrm>
          <a:prstGeom prst="straightConnector1">
            <a:avLst/>
          </a:prstGeom>
          <a:noFill/>
          <a:ln cap="flat" cmpd="sng" w="28575">
            <a:solidFill>
              <a:schemeClr val="dk2"/>
            </a:solidFill>
            <a:prstDash val="solid"/>
            <a:round/>
            <a:headEnd len="med" w="med" type="none"/>
            <a:tailEnd len="med" w="med" type="triangle"/>
          </a:ln>
        </p:spPr>
      </p:cxnSp>
      <p:cxnSp>
        <p:nvCxnSpPr>
          <p:cNvPr id="217" name="Google Shape;217;p32"/>
          <p:cNvCxnSpPr/>
          <p:nvPr/>
        </p:nvCxnSpPr>
        <p:spPr>
          <a:xfrm>
            <a:off x="1722100" y="3314875"/>
            <a:ext cx="1483800" cy="0"/>
          </a:xfrm>
          <a:prstGeom prst="straightConnector1">
            <a:avLst/>
          </a:prstGeom>
          <a:noFill/>
          <a:ln cap="flat" cmpd="sng" w="28575">
            <a:solidFill>
              <a:schemeClr val="dk2"/>
            </a:solidFill>
            <a:prstDash val="solid"/>
            <a:round/>
            <a:headEnd len="med" w="med" type="none"/>
            <a:tailEnd len="med" w="med" type="triangle"/>
          </a:ln>
        </p:spPr>
      </p:cxnSp>
      <p:cxnSp>
        <p:nvCxnSpPr>
          <p:cNvPr id="218" name="Google Shape;218;p32"/>
          <p:cNvCxnSpPr/>
          <p:nvPr/>
        </p:nvCxnSpPr>
        <p:spPr>
          <a:xfrm>
            <a:off x="5724300" y="1990950"/>
            <a:ext cx="517500" cy="0"/>
          </a:xfrm>
          <a:prstGeom prst="straightConnector1">
            <a:avLst/>
          </a:prstGeom>
          <a:noFill/>
          <a:ln cap="flat" cmpd="sng" w="28575">
            <a:solidFill>
              <a:schemeClr val="dk2"/>
            </a:solidFill>
            <a:prstDash val="solid"/>
            <a:round/>
            <a:headEnd len="med" w="med" type="none"/>
            <a:tailEnd len="med" w="med" type="triangle"/>
          </a:ln>
        </p:spPr>
      </p:cxnSp>
      <p:cxnSp>
        <p:nvCxnSpPr>
          <p:cNvPr id="219" name="Google Shape;219;p32"/>
          <p:cNvCxnSpPr/>
          <p:nvPr/>
        </p:nvCxnSpPr>
        <p:spPr>
          <a:xfrm>
            <a:off x="5678875" y="3314875"/>
            <a:ext cx="517500" cy="0"/>
          </a:xfrm>
          <a:prstGeom prst="straightConnector1">
            <a:avLst/>
          </a:prstGeom>
          <a:noFill/>
          <a:ln cap="flat" cmpd="sng" w="28575">
            <a:solidFill>
              <a:schemeClr val="dk2"/>
            </a:solidFill>
            <a:prstDash val="solid"/>
            <a:round/>
            <a:headEnd len="med" w="med" type="none"/>
            <a:tailEnd len="med" w="med" type="triangle"/>
          </a:ln>
        </p:spPr>
      </p:cxnSp>
      <p:sp>
        <p:nvSpPr>
          <p:cNvPr id="220" name="Google Shape;220;p32"/>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3"/>
          <p:cNvPicPr preferRelativeResize="0"/>
          <p:nvPr/>
        </p:nvPicPr>
        <p:blipFill>
          <a:blip r:embed="rId3">
            <a:alphaModFix/>
          </a:blip>
          <a:stretch>
            <a:fillRect/>
          </a:stretch>
        </p:blipFill>
        <p:spPr>
          <a:xfrm>
            <a:off x="0" y="0"/>
            <a:ext cx="6485176" cy="4347212"/>
          </a:xfrm>
          <a:prstGeom prst="rect">
            <a:avLst/>
          </a:prstGeom>
          <a:noFill/>
          <a:ln>
            <a:noFill/>
          </a:ln>
        </p:spPr>
      </p:pic>
      <p:sp>
        <p:nvSpPr>
          <p:cNvPr id="226" name="Google Shape;226;p33"/>
          <p:cNvSpPr txBox="1"/>
          <p:nvPr>
            <p:ph type="title"/>
          </p:nvPr>
        </p:nvSpPr>
        <p:spPr>
          <a:xfrm>
            <a:off x="158300" y="117475"/>
            <a:ext cx="3015900" cy="862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Software Block Diagram</a:t>
            </a:r>
            <a:endParaRPr/>
          </a:p>
        </p:txBody>
      </p:sp>
      <p:sp>
        <p:nvSpPr>
          <p:cNvPr id="227" name="Google Shape;227;p33"/>
          <p:cNvSpPr/>
          <p:nvPr>
            <p:ph idx="2" type="chart"/>
          </p:nvPr>
        </p:nvSpPr>
        <p:spPr>
          <a:xfrm>
            <a:off x="6485175" y="50"/>
            <a:ext cx="2658900" cy="4347300"/>
          </a:xfrm>
          <a:prstGeom prst="rect">
            <a:avLst/>
          </a:prstGeom>
          <a:ln cap="flat" cmpd="sng" w="28575">
            <a:solidFill>
              <a:schemeClr val="dk2"/>
            </a:solidFill>
            <a:prstDash val="solid"/>
            <a:round/>
            <a:headEnd len="sm" w="sm" type="none"/>
            <a:tailEnd len="sm" w="sm" type="none"/>
          </a:ln>
        </p:spPr>
        <p:txBody>
          <a:bodyPr anchorCtr="0" anchor="t" bIns="34275" lIns="68575" spcFirstLastPara="1" rIns="68575" wrap="square" tIns="34275">
            <a:noAutofit/>
          </a:bodyPr>
          <a:lstStyle/>
          <a:p>
            <a:pPr indent="0" lvl="0" marL="0" rtl="0" algn="ctr">
              <a:spcBef>
                <a:spcPts val="800"/>
              </a:spcBef>
              <a:spcAft>
                <a:spcPts val="0"/>
              </a:spcAft>
              <a:buNone/>
            </a:pPr>
            <a:r>
              <a:rPr lang="en" sz="1200"/>
              <a:t>Key</a:t>
            </a:r>
            <a:endParaRPr sz="1200"/>
          </a:p>
          <a:p>
            <a:pPr indent="-285750" lvl="0" marL="457200" rtl="0" algn="l">
              <a:spcBef>
                <a:spcPts val="800"/>
              </a:spcBef>
              <a:spcAft>
                <a:spcPts val="0"/>
              </a:spcAft>
              <a:buSzPts val="900"/>
              <a:buAutoNum type="arabicPeriod"/>
            </a:pPr>
            <a:r>
              <a:rPr b="0" lang="en" sz="900"/>
              <a:t>Select Sounds through display</a:t>
            </a:r>
            <a:endParaRPr b="0" sz="900"/>
          </a:p>
          <a:p>
            <a:pPr indent="-285750" lvl="0" marL="457200" rtl="0" algn="l">
              <a:spcBef>
                <a:spcPts val="0"/>
              </a:spcBef>
              <a:spcAft>
                <a:spcPts val="0"/>
              </a:spcAft>
              <a:buSzPts val="900"/>
              <a:buAutoNum type="arabicPeriod"/>
            </a:pPr>
            <a:r>
              <a:rPr b="0" lang="en" sz="900"/>
              <a:t>Select MIDI sounds through display</a:t>
            </a:r>
            <a:endParaRPr b="0" sz="900"/>
          </a:p>
          <a:p>
            <a:pPr indent="-285750" lvl="0" marL="457200" rtl="0" algn="l">
              <a:spcBef>
                <a:spcPts val="0"/>
              </a:spcBef>
              <a:spcAft>
                <a:spcPts val="0"/>
              </a:spcAft>
              <a:buSzPts val="900"/>
              <a:buAutoNum type="arabicPeriod"/>
            </a:pPr>
            <a:r>
              <a:rPr b="0" lang="en" sz="900"/>
              <a:t>Select Custom sounds through display</a:t>
            </a:r>
            <a:endParaRPr b="0" sz="900"/>
          </a:p>
          <a:p>
            <a:pPr indent="-285750" lvl="0" marL="457200" rtl="0" algn="l">
              <a:spcBef>
                <a:spcPts val="0"/>
              </a:spcBef>
              <a:spcAft>
                <a:spcPts val="0"/>
              </a:spcAft>
              <a:buSzPts val="900"/>
              <a:buAutoNum type="arabicPeriod"/>
            </a:pPr>
            <a:r>
              <a:rPr b="0" lang="en" sz="900"/>
              <a:t>Select desired sound then a Palette button is selected </a:t>
            </a:r>
            <a:endParaRPr b="0" sz="900"/>
          </a:p>
          <a:p>
            <a:pPr indent="-285750" lvl="0" marL="457200" rtl="0" algn="l">
              <a:spcBef>
                <a:spcPts val="0"/>
              </a:spcBef>
              <a:spcAft>
                <a:spcPts val="0"/>
              </a:spcAft>
              <a:buSzPts val="900"/>
              <a:buAutoNum type="arabicPeriod"/>
            </a:pPr>
            <a:r>
              <a:rPr b="0" lang="en" sz="900"/>
              <a:t>Select Percussion sounds through display</a:t>
            </a:r>
            <a:endParaRPr b="0" sz="900"/>
          </a:p>
          <a:p>
            <a:pPr indent="-285750" lvl="0" marL="457200" rtl="0" algn="l">
              <a:spcBef>
                <a:spcPts val="0"/>
              </a:spcBef>
              <a:spcAft>
                <a:spcPts val="0"/>
              </a:spcAft>
              <a:buSzPts val="900"/>
              <a:buAutoNum type="arabicPeriod"/>
            </a:pPr>
            <a:r>
              <a:rPr b="0" lang="en" sz="900"/>
              <a:t>Select Melodic sounds through display</a:t>
            </a:r>
            <a:endParaRPr b="0" sz="900"/>
          </a:p>
          <a:p>
            <a:pPr indent="-285750" lvl="0" marL="457200" rtl="0" algn="l">
              <a:spcBef>
                <a:spcPts val="0"/>
              </a:spcBef>
              <a:spcAft>
                <a:spcPts val="0"/>
              </a:spcAft>
              <a:buSzPts val="900"/>
              <a:buAutoNum type="arabicPeriod"/>
            </a:pPr>
            <a:r>
              <a:rPr b="0" lang="en" sz="900"/>
              <a:t>Select desired sound then a Palette button is selected </a:t>
            </a:r>
            <a:endParaRPr b="0" sz="900"/>
          </a:p>
          <a:p>
            <a:pPr indent="-285750" lvl="0" marL="457200" rtl="0" algn="l">
              <a:spcBef>
                <a:spcPts val="0"/>
              </a:spcBef>
              <a:spcAft>
                <a:spcPts val="0"/>
              </a:spcAft>
              <a:buSzPts val="900"/>
              <a:buAutoNum type="arabicPeriod"/>
            </a:pPr>
            <a:r>
              <a:rPr b="0" lang="en" sz="900"/>
              <a:t>Select desired sound through display</a:t>
            </a:r>
            <a:endParaRPr b="0" sz="900"/>
          </a:p>
          <a:p>
            <a:pPr indent="-285750" lvl="0" marL="457200" rtl="0" algn="l">
              <a:spcBef>
                <a:spcPts val="0"/>
              </a:spcBef>
              <a:spcAft>
                <a:spcPts val="0"/>
              </a:spcAft>
              <a:buSzPts val="900"/>
              <a:buAutoNum type="arabicPeriod"/>
            </a:pPr>
            <a:r>
              <a:rPr b="0" lang="en" sz="900"/>
              <a:t>Select desired octave through display</a:t>
            </a:r>
            <a:endParaRPr b="0" sz="900"/>
          </a:p>
          <a:p>
            <a:pPr indent="-285750" lvl="0" marL="457200" rtl="0" algn="l">
              <a:spcBef>
                <a:spcPts val="0"/>
              </a:spcBef>
              <a:spcAft>
                <a:spcPts val="0"/>
              </a:spcAft>
              <a:buSzPts val="900"/>
              <a:buAutoNum type="arabicPeriod"/>
            </a:pPr>
            <a:r>
              <a:rPr b="0" lang="en" sz="900"/>
              <a:t>Select desired note then a palette button is selected</a:t>
            </a:r>
            <a:endParaRPr b="0" sz="900"/>
          </a:p>
          <a:p>
            <a:pPr indent="-285750" lvl="0" marL="457200" rtl="0" algn="l">
              <a:spcBef>
                <a:spcPts val="0"/>
              </a:spcBef>
              <a:spcAft>
                <a:spcPts val="0"/>
              </a:spcAft>
              <a:buSzPts val="900"/>
              <a:buAutoNum type="arabicPeriod"/>
            </a:pPr>
            <a:r>
              <a:rPr b="0" lang="en" sz="900"/>
              <a:t>Palette button containing a sound is selected </a:t>
            </a:r>
            <a:endParaRPr b="0" sz="900"/>
          </a:p>
          <a:p>
            <a:pPr indent="-285750" lvl="0" marL="457200" rtl="0" algn="l">
              <a:spcBef>
                <a:spcPts val="0"/>
              </a:spcBef>
              <a:spcAft>
                <a:spcPts val="0"/>
              </a:spcAft>
              <a:buSzPts val="900"/>
              <a:buAutoNum type="arabicPeriod"/>
            </a:pPr>
            <a:r>
              <a:rPr b="0" lang="en" sz="900"/>
              <a:t>Measure Matrix button is selected</a:t>
            </a:r>
            <a:endParaRPr b="0" sz="900"/>
          </a:p>
          <a:p>
            <a:pPr indent="-285750" lvl="0" marL="457200" rtl="0" algn="l">
              <a:spcBef>
                <a:spcPts val="0"/>
              </a:spcBef>
              <a:spcAft>
                <a:spcPts val="0"/>
              </a:spcAft>
              <a:buSzPts val="900"/>
              <a:buAutoNum type="arabicPeriod"/>
            </a:pPr>
            <a:r>
              <a:rPr b="0" lang="en" sz="900"/>
              <a:t>Palette button containing an effect is selected </a:t>
            </a:r>
            <a:endParaRPr b="0" sz="900"/>
          </a:p>
          <a:p>
            <a:pPr indent="-285750" lvl="0" marL="457200" rtl="0" algn="l">
              <a:spcBef>
                <a:spcPts val="0"/>
              </a:spcBef>
              <a:spcAft>
                <a:spcPts val="0"/>
              </a:spcAft>
              <a:buSzPts val="900"/>
              <a:buAutoNum type="arabicPeriod"/>
            </a:pPr>
            <a:r>
              <a:rPr b="0" lang="en" sz="900"/>
              <a:t>Loop until button is released </a:t>
            </a:r>
            <a:endParaRPr b="0" sz="900"/>
          </a:p>
          <a:p>
            <a:pPr indent="-285750" lvl="0" marL="457200" rtl="0" algn="l">
              <a:spcBef>
                <a:spcPts val="0"/>
              </a:spcBef>
              <a:spcAft>
                <a:spcPts val="0"/>
              </a:spcAft>
              <a:buSzPts val="900"/>
              <a:buAutoNum type="arabicPeriod"/>
            </a:pPr>
            <a:r>
              <a:rPr b="0" lang="en" sz="900"/>
              <a:t>Select Effects through display</a:t>
            </a:r>
            <a:endParaRPr b="0" sz="900"/>
          </a:p>
          <a:p>
            <a:pPr indent="-285750" lvl="0" marL="457200" rtl="0" algn="l">
              <a:spcBef>
                <a:spcPts val="0"/>
              </a:spcBef>
              <a:spcAft>
                <a:spcPts val="0"/>
              </a:spcAft>
              <a:buSzPts val="900"/>
              <a:buAutoNum type="arabicPeriod"/>
            </a:pPr>
            <a:r>
              <a:rPr b="0" lang="en" sz="900"/>
              <a:t>Select desired effect then a Palette button is selected </a:t>
            </a:r>
            <a:endParaRPr b="0" sz="900"/>
          </a:p>
          <a:p>
            <a:pPr indent="-285750" lvl="0" marL="457200" rtl="0" algn="l">
              <a:spcBef>
                <a:spcPts val="0"/>
              </a:spcBef>
              <a:spcAft>
                <a:spcPts val="0"/>
              </a:spcAft>
              <a:buSzPts val="900"/>
              <a:buAutoNum type="arabicPeriod"/>
            </a:pPr>
            <a:r>
              <a:rPr b="0" lang="en" sz="900"/>
              <a:t>Play steps based on BPM timing independent of other states (except pause) </a:t>
            </a:r>
            <a:endParaRPr b="0" sz="900"/>
          </a:p>
          <a:p>
            <a:pPr indent="-285750" lvl="0" marL="457200" rtl="0" algn="l">
              <a:spcBef>
                <a:spcPts val="0"/>
              </a:spcBef>
              <a:spcAft>
                <a:spcPts val="0"/>
              </a:spcAft>
              <a:buSzPts val="900"/>
              <a:buAutoNum type="arabicPeriod"/>
            </a:pPr>
            <a:r>
              <a:rPr b="0" lang="en" sz="900"/>
              <a:t>Select Saved Measures through display</a:t>
            </a:r>
            <a:endParaRPr b="0" sz="900"/>
          </a:p>
          <a:p>
            <a:pPr indent="-285750" lvl="0" marL="457200" rtl="0" algn="l">
              <a:spcBef>
                <a:spcPts val="0"/>
              </a:spcBef>
              <a:spcAft>
                <a:spcPts val="0"/>
              </a:spcAft>
              <a:buSzPts val="900"/>
              <a:buAutoNum type="arabicPeriod"/>
            </a:pPr>
            <a:r>
              <a:rPr b="0" lang="en" sz="900"/>
              <a:t>Select desired saved Measure through display</a:t>
            </a:r>
            <a:endParaRPr b="0" sz="900"/>
          </a:p>
          <a:p>
            <a:pPr indent="-285750" lvl="0" marL="457200" rtl="0" algn="l">
              <a:spcBef>
                <a:spcPts val="0"/>
              </a:spcBef>
              <a:spcAft>
                <a:spcPts val="0"/>
              </a:spcAft>
              <a:buSzPts val="900"/>
              <a:buAutoNum type="arabicPeriod"/>
            </a:pPr>
            <a:r>
              <a:rPr b="0" lang="en" sz="900"/>
              <a:t>Pause button selected</a:t>
            </a:r>
            <a:endParaRPr b="0" sz="900"/>
          </a:p>
          <a:p>
            <a:pPr indent="-285750" lvl="0" marL="457200" rtl="0" algn="l">
              <a:spcBef>
                <a:spcPts val="0"/>
              </a:spcBef>
              <a:spcAft>
                <a:spcPts val="0"/>
              </a:spcAft>
              <a:buSzPts val="900"/>
              <a:buAutoNum type="arabicPeriod"/>
            </a:pPr>
            <a:r>
              <a:rPr b="0" lang="en" sz="900"/>
              <a:t>Select Save Measure through display</a:t>
            </a:r>
            <a:endParaRPr b="0" sz="900"/>
          </a:p>
        </p:txBody>
      </p:sp>
      <p:sp>
        <p:nvSpPr>
          <p:cNvPr id="228" name="Google Shape;228;p33"/>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4"/>
          <p:cNvPicPr preferRelativeResize="0"/>
          <p:nvPr/>
        </p:nvPicPr>
        <p:blipFill rotWithShape="1">
          <a:blip r:embed="rId3">
            <a:alphaModFix/>
          </a:blip>
          <a:srcRect b="4406" l="0" r="0" t="0"/>
          <a:stretch/>
        </p:blipFill>
        <p:spPr>
          <a:xfrm>
            <a:off x="1789400" y="469775"/>
            <a:ext cx="7077326" cy="3805574"/>
          </a:xfrm>
          <a:prstGeom prst="rect">
            <a:avLst/>
          </a:prstGeom>
          <a:noFill/>
          <a:ln>
            <a:noFill/>
          </a:ln>
        </p:spPr>
      </p:pic>
      <p:sp>
        <p:nvSpPr>
          <p:cNvPr id="234" name="Google Shape;234;p34"/>
          <p:cNvSpPr txBox="1"/>
          <p:nvPr>
            <p:ph type="title"/>
          </p:nvPr>
        </p:nvSpPr>
        <p:spPr>
          <a:xfrm>
            <a:off x="154152" y="469773"/>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Hardware Block</a:t>
            </a:r>
            <a:endParaRPr/>
          </a:p>
          <a:p>
            <a:pPr indent="0" lvl="0" marL="0" rtl="0" algn="l">
              <a:spcBef>
                <a:spcPts val="0"/>
              </a:spcBef>
              <a:spcAft>
                <a:spcPts val="0"/>
              </a:spcAft>
              <a:buNone/>
            </a:pPr>
            <a:r>
              <a:rPr lang="en"/>
              <a:t> Diagram</a:t>
            </a:r>
            <a:endParaRPr/>
          </a:p>
        </p:txBody>
      </p:sp>
      <p:sp>
        <p:nvSpPr>
          <p:cNvPr id="235" name="Google Shape;235;p34"/>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236" name="Google Shape;236;p34"/>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Button PCB </a:t>
            </a:r>
            <a:endParaRPr/>
          </a:p>
          <a:p>
            <a:pPr indent="0" lvl="0" marL="0" rtl="0" algn="l">
              <a:spcBef>
                <a:spcPts val="0"/>
              </a:spcBef>
              <a:spcAft>
                <a:spcPts val="0"/>
              </a:spcAft>
              <a:buNone/>
            </a:pPr>
            <a:r>
              <a:rPr lang="en"/>
              <a:t>Schematic</a:t>
            </a:r>
            <a:endParaRPr/>
          </a:p>
        </p:txBody>
      </p:sp>
      <p:sp>
        <p:nvSpPr>
          <p:cNvPr id="242" name="Google Shape;242;p35"/>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243" name="Google Shape;243;p35"/>
          <p:cNvPicPr preferRelativeResize="0"/>
          <p:nvPr/>
        </p:nvPicPr>
        <p:blipFill>
          <a:blip r:embed="rId3">
            <a:alphaModFix/>
          </a:blip>
          <a:stretch>
            <a:fillRect/>
          </a:stretch>
        </p:blipFill>
        <p:spPr>
          <a:xfrm>
            <a:off x="2775052" y="555500"/>
            <a:ext cx="6238447" cy="3795775"/>
          </a:xfrm>
          <a:prstGeom prst="rect">
            <a:avLst/>
          </a:prstGeom>
          <a:noFill/>
          <a:ln>
            <a:noFill/>
          </a:ln>
        </p:spPr>
      </p:pic>
      <p:sp>
        <p:nvSpPr>
          <p:cNvPr id="244" name="Google Shape;244;p35"/>
          <p:cNvSpPr txBox="1"/>
          <p:nvPr/>
        </p:nvSpPr>
        <p:spPr>
          <a:xfrm>
            <a:off x="333375" y="1401825"/>
            <a:ext cx="2246700" cy="2949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Row column addressing</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Rows can be linked to connected PCBs together</a:t>
            </a:r>
            <a:endParaRPr sz="2000">
              <a:solidFill>
                <a:schemeClr val="dk1"/>
              </a:solidFill>
            </a:endParaRPr>
          </a:p>
        </p:txBody>
      </p:sp>
      <p:sp>
        <p:nvSpPr>
          <p:cNvPr id="245" name="Google Shape;245;p35"/>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Button PCB</a:t>
            </a:r>
            <a:endParaRPr/>
          </a:p>
        </p:txBody>
      </p:sp>
      <p:sp>
        <p:nvSpPr>
          <p:cNvPr id="251" name="Google Shape;251;p36"/>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252" name="Google Shape;252;p36"/>
          <p:cNvPicPr preferRelativeResize="0"/>
          <p:nvPr/>
        </p:nvPicPr>
        <p:blipFill rotWithShape="1">
          <a:blip r:embed="rId3">
            <a:alphaModFix/>
          </a:blip>
          <a:srcRect b="36991" l="4947" r="3603" t="24407"/>
          <a:stretch/>
        </p:blipFill>
        <p:spPr>
          <a:xfrm>
            <a:off x="363850" y="1070002"/>
            <a:ext cx="5196764" cy="2924749"/>
          </a:xfrm>
          <a:prstGeom prst="rect">
            <a:avLst/>
          </a:prstGeom>
          <a:noFill/>
          <a:ln>
            <a:noFill/>
          </a:ln>
        </p:spPr>
      </p:pic>
      <p:pic>
        <p:nvPicPr>
          <p:cNvPr id="253" name="Google Shape;253;p36"/>
          <p:cNvPicPr preferRelativeResize="0"/>
          <p:nvPr/>
        </p:nvPicPr>
        <p:blipFill rotWithShape="1">
          <a:blip r:embed="rId4">
            <a:alphaModFix/>
          </a:blip>
          <a:srcRect b="31094" l="38924" r="27605" t="35506"/>
          <a:stretch/>
        </p:blipFill>
        <p:spPr>
          <a:xfrm>
            <a:off x="6483962" y="1070000"/>
            <a:ext cx="2198139" cy="2924749"/>
          </a:xfrm>
          <a:prstGeom prst="rect">
            <a:avLst/>
          </a:prstGeom>
          <a:noFill/>
          <a:ln>
            <a:noFill/>
          </a:ln>
        </p:spPr>
      </p:pic>
      <p:sp>
        <p:nvSpPr>
          <p:cNvPr id="254" name="Google Shape;254;p36"/>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Button Decoders</a:t>
            </a:r>
            <a:endParaRPr/>
          </a:p>
        </p:txBody>
      </p:sp>
      <p:sp>
        <p:nvSpPr>
          <p:cNvPr id="260" name="Google Shape;260;p37"/>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261" name="Google Shape;261;p37"/>
          <p:cNvPicPr preferRelativeResize="0"/>
          <p:nvPr/>
        </p:nvPicPr>
        <p:blipFill>
          <a:blip r:embed="rId3">
            <a:alphaModFix/>
          </a:blip>
          <a:stretch>
            <a:fillRect/>
          </a:stretch>
        </p:blipFill>
        <p:spPr>
          <a:xfrm>
            <a:off x="3640049" y="737925"/>
            <a:ext cx="5351501" cy="3469776"/>
          </a:xfrm>
          <a:prstGeom prst="rect">
            <a:avLst/>
          </a:prstGeom>
          <a:noFill/>
          <a:ln>
            <a:noFill/>
          </a:ln>
        </p:spPr>
      </p:pic>
      <p:sp>
        <p:nvSpPr>
          <p:cNvPr id="262" name="Google Shape;262;p37"/>
          <p:cNvSpPr txBox="1"/>
          <p:nvPr/>
        </p:nvSpPr>
        <p:spPr>
          <a:xfrm>
            <a:off x="457625" y="1143000"/>
            <a:ext cx="3105900" cy="3178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74HC138N 3-8 decoders used to reduce pins from 26 pins to 18 pins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74HC04N </a:t>
            </a:r>
            <a:r>
              <a:rPr lang="en" sz="2000">
                <a:solidFill>
                  <a:schemeClr val="dk1"/>
                </a:solidFill>
              </a:rPr>
              <a:t>Inverters</a:t>
            </a:r>
            <a:r>
              <a:rPr lang="en" sz="2000">
                <a:solidFill>
                  <a:schemeClr val="dk1"/>
                </a:solidFill>
              </a:rPr>
              <a:t> used to set LED columns high when selected</a:t>
            </a:r>
            <a:endParaRPr sz="2000">
              <a:solidFill>
                <a:schemeClr val="dk1"/>
              </a:solidFill>
            </a:endParaRPr>
          </a:p>
        </p:txBody>
      </p:sp>
      <p:sp>
        <p:nvSpPr>
          <p:cNvPr id="263" name="Google Shape;263;p37"/>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8"/>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Button PCB BoM</a:t>
            </a:r>
            <a:endParaRPr/>
          </a:p>
        </p:txBody>
      </p:sp>
      <p:sp>
        <p:nvSpPr>
          <p:cNvPr id="269" name="Google Shape;269;p38"/>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270" name="Google Shape;270;p38"/>
          <p:cNvPicPr preferRelativeResize="0"/>
          <p:nvPr/>
        </p:nvPicPr>
        <p:blipFill>
          <a:blip r:embed="rId3">
            <a:alphaModFix/>
          </a:blip>
          <a:stretch>
            <a:fillRect/>
          </a:stretch>
        </p:blipFill>
        <p:spPr>
          <a:xfrm>
            <a:off x="3262313" y="1428748"/>
            <a:ext cx="2619375" cy="2286000"/>
          </a:xfrm>
          <a:prstGeom prst="rect">
            <a:avLst/>
          </a:prstGeom>
          <a:noFill/>
          <a:ln>
            <a:noFill/>
          </a:ln>
        </p:spPr>
      </p:pic>
      <p:sp>
        <p:nvSpPr>
          <p:cNvPr id="271" name="Google Shape;271;p38"/>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9"/>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Audio PCB</a:t>
            </a:r>
            <a:endParaRPr/>
          </a:p>
        </p:txBody>
      </p:sp>
      <p:sp>
        <p:nvSpPr>
          <p:cNvPr id="277" name="Google Shape;277;p39"/>
          <p:cNvSpPr/>
          <p:nvPr>
            <p:ph idx="2" type="chart"/>
          </p:nvPr>
        </p:nvSpPr>
        <p:spPr>
          <a:xfrm>
            <a:off x="472677" y="1213875"/>
            <a:ext cx="2625000" cy="2907600"/>
          </a:xfrm>
          <a:prstGeom prst="rect">
            <a:avLst/>
          </a:prstGeom>
        </p:spPr>
        <p:txBody>
          <a:bodyPr anchorCtr="0" anchor="t" bIns="34275" lIns="68575" spcFirstLastPara="1" rIns="68575" wrap="square" tIns="34275">
            <a:noAutofit/>
          </a:bodyPr>
          <a:lstStyle/>
          <a:p>
            <a:pPr indent="-355600" lvl="0" marL="457200" rtl="0" algn="l">
              <a:spcBef>
                <a:spcPts val="800"/>
              </a:spcBef>
              <a:spcAft>
                <a:spcPts val="0"/>
              </a:spcAft>
              <a:buSzPts val="2000"/>
              <a:buChar char="●"/>
            </a:pPr>
            <a:r>
              <a:rPr lang="en"/>
              <a:t>4-layer mixed signal PCB</a:t>
            </a:r>
            <a:endParaRPr/>
          </a:p>
          <a:p>
            <a:pPr indent="-355600" lvl="0" marL="457200" rtl="0" algn="l">
              <a:spcBef>
                <a:spcPts val="0"/>
              </a:spcBef>
              <a:spcAft>
                <a:spcPts val="0"/>
              </a:spcAft>
              <a:buSzPts val="2000"/>
              <a:buChar char="●"/>
            </a:pPr>
            <a:r>
              <a:rPr lang="en"/>
              <a:t>Via </a:t>
            </a:r>
            <a:r>
              <a:rPr lang="en"/>
              <a:t>stitching</a:t>
            </a:r>
            <a:r>
              <a:rPr lang="en"/>
              <a:t> to section off signal return paths</a:t>
            </a:r>
            <a:endParaRPr/>
          </a:p>
        </p:txBody>
      </p:sp>
      <p:sp>
        <p:nvSpPr>
          <p:cNvPr id="278" name="Google Shape;278;p39"/>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279" name="Google Shape;279;p39"/>
          <p:cNvPicPr preferRelativeResize="0"/>
          <p:nvPr/>
        </p:nvPicPr>
        <p:blipFill>
          <a:blip r:embed="rId3">
            <a:alphaModFix/>
          </a:blip>
          <a:stretch>
            <a:fillRect/>
          </a:stretch>
        </p:blipFill>
        <p:spPr>
          <a:xfrm>
            <a:off x="3294399" y="79100"/>
            <a:ext cx="5595251" cy="4329324"/>
          </a:xfrm>
          <a:prstGeom prst="rect">
            <a:avLst/>
          </a:prstGeom>
          <a:noFill/>
          <a:ln>
            <a:noFill/>
          </a:ln>
        </p:spPr>
      </p:pic>
      <p:sp>
        <p:nvSpPr>
          <p:cNvPr id="280" name="Google Shape;280;p39"/>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2"/>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Team</a:t>
            </a:r>
            <a:endParaRPr/>
          </a:p>
        </p:txBody>
      </p:sp>
      <p:sp>
        <p:nvSpPr>
          <p:cNvPr id="103" name="Google Shape;103;p22"/>
          <p:cNvSpPr/>
          <p:nvPr>
            <p:ph idx="2" type="chart"/>
          </p:nvPr>
        </p:nvSpPr>
        <p:spPr>
          <a:xfrm>
            <a:off x="349150" y="3444400"/>
            <a:ext cx="1918800" cy="788700"/>
          </a:xfrm>
          <a:prstGeom prst="rect">
            <a:avLst/>
          </a:prstGeom>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b="0" lang="en" sz="1400"/>
              <a:t>Shawn Colby</a:t>
            </a:r>
            <a:endParaRPr b="0" sz="1400"/>
          </a:p>
          <a:p>
            <a:pPr indent="0" lvl="0" marL="0" rtl="0" algn="l">
              <a:lnSpc>
                <a:spcPct val="100000"/>
              </a:lnSpc>
              <a:spcBef>
                <a:spcPts val="0"/>
              </a:spcBef>
              <a:spcAft>
                <a:spcPts val="0"/>
              </a:spcAft>
              <a:buNone/>
            </a:pPr>
            <a:r>
              <a:rPr b="0" lang="en" sz="1400"/>
              <a:t>Computer Engineering</a:t>
            </a:r>
            <a:endParaRPr b="0" sz="1400"/>
          </a:p>
        </p:txBody>
      </p:sp>
      <p:sp>
        <p:nvSpPr>
          <p:cNvPr id="104" name="Google Shape;104;p22"/>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105" name="Google Shape;105;p22"/>
          <p:cNvSpPr txBox="1"/>
          <p:nvPr/>
        </p:nvSpPr>
        <p:spPr>
          <a:xfrm>
            <a:off x="2347750" y="3381125"/>
            <a:ext cx="19188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Ryan Gordon</a:t>
            </a:r>
            <a:endParaRPr/>
          </a:p>
          <a:p>
            <a:pPr indent="0" lvl="0" marL="0" rtl="0" algn="l">
              <a:spcBef>
                <a:spcPts val="0"/>
              </a:spcBef>
              <a:spcAft>
                <a:spcPts val="0"/>
              </a:spcAft>
              <a:buNone/>
            </a:pPr>
            <a:r>
              <a:rPr lang="en"/>
              <a:t>Electrical Engineering</a:t>
            </a:r>
            <a:endParaRPr/>
          </a:p>
        </p:txBody>
      </p:sp>
      <p:sp>
        <p:nvSpPr>
          <p:cNvPr id="106" name="Google Shape;106;p22"/>
          <p:cNvSpPr txBox="1"/>
          <p:nvPr/>
        </p:nvSpPr>
        <p:spPr>
          <a:xfrm>
            <a:off x="4266550" y="3370775"/>
            <a:ext cx="1987200" cy="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Conor Curtin</a:t>
            </a:r>
            <a:endParaRPr/>
          </a:p>
          <a:p>
            <a:pPr indent="0" lvl="0" marL="0" rtl="0" algn="l">
              <a:spcBef>
                <a:spcPts val="0"/>
              </a:spcBef>
              <a:spcAft>
                <a:spcPts val="0"/>
              </a:spcAft>
              <a:buNone/>
            </a:pPr>
            <a:r>
              <a:rPr lang="en"/>
              <a:t>Computer Engineering</a:t>
            </a:r>
            <a:endParaRPr/>
          </a:p>
          <a:p>
            <a:pPr indent="0" lvl="0" marL="0" rtl="0" algn="l">
              <a:spcBef>
                <a:spcPts val="0"/>
              </a:spcBef>
              <a:spcAft>
                <a:spcPts val="0"/>
              </a:spcAft>
              <a:buNone/>
            </a:pPr>
            <a:r>
              <a:t/>
            </a:r>
            <a:endParaRPr/>
          </a:p>
        </p:txBody>
      </p:sp>
      <p:sp>
        <p:nvSpPr>
          <p:cNvPr id="107" name="Google Shape;107;p22"/>
          <p:cNvSpPr txBox="1"/>
          <p:nvPr/>
        </p:nvSpPr>
        <p:spPr>
          <a:xfrm>
            <a:off x="6363400" y="3381125"/>
            <a:ext cx="19872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Evan Rovelli</a:t>
            </a:r>
            <a:endParaRPr/>
          </a:p>
          <a:p>
            <a:pPr indent="0" lvl="0" marL="0" rtl="0" algn="l">
              <a:spcBef>
                <a:spcPts val="0"/>
              </a:spcBef>
              <a:spcAft>
                <a:spcPts val="0"/>
              </a:spcAft>
              <a:buNone/>
            </a:pPr>
            <a:r>
              <a:rPr lang="en"/>
              <a:t>Computer Engineering</a:t>
            </a:r>
            <a:endParaRPr/>
          </a:p>
        </p:txBody>
      </p:sp>
      <p:sp>
        <p:nvSpPr>
          <p:cNvPr id="108" name="Google Shape;108;p22"/>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109" name="Google Shape;109;p22"/>
          <p:cNvPicPr preferRelativeResize="0"/>
          <p:nvPr/>
        </p:nvPicPr>
        <p:blipFill rotWithShape="1">
          <a:blip r:embed="rId3">
            <a:alphaModFix/>
          </a:blip>
          <a:srcRect b="46029" l="0" r="0" t="10808"/>
          <a:stretch/>
        </p:blipFill>
        <p:spPr>
          <a:xfrm>
            <a:off x="2485088" y="1147088"/>
            <a:ext cx="1466700" cy="2220201"/>
          </a:xfrm>
          <a:prstGeom prst="rect">
            <a:avLst/>
          </a:prstGeom>
          <a:noFill/>
          <a:ln>
            <a:noFill/>
          </a:ln>
        </p:spPr>
      </p:pic>
      <p:pic>
        <p:nvPicPr>
          <p:cNvPr id="110" name="Google Shape;110;p22"/>
          <p:cNvPicPr preferRelativeResize="0"/>
          <p:nvPr/>
        </p:nvPicPr>
        <p:blipFill>
          <a:blip r:embed="rId4">
            <a:alphaModFix/>
          </a:blip>
          <a:stretch>
            <a:fillRect/>
          </a:stretch>
        </p:blipFill>
        <p:spPr>
          <a:xfrm>
            <a:off x="4350300" y="1160600"/>
            <a:ext cx="1617700" cy="2156923"/>
          </a:xfrm>
          <a:prstGeom prst="rect">
            <a:avLst/>
          </a:prstGeom>
          <a:noFill/>
          <a:ln>
            <a:noFill/>
          </a:ln>
        </p:spPr>
      </p:pic>
      <p:pic>
        <p:nvPicPr>
          <p:cNvPr id="111" name="Google Shape;111;p22"/>
          <p:cNvPicPr preferRelativeResize="0"/>
          <p:nvPr/>
        </p:nvPicPr>
        <p:blipFill rotWithShape="1">
          <a:blip r:embed="rId5">
            <a:alphaModFix/>
          </a:blip>
          <a:srcRect b="0" l="32054" r="5678" t="0"/>
          <a:stretch/>
        </p:blipFill>
        <p:spPr>
          <a:xfrm>
            <a:off x="349150" y="1147100"/>
            <a:ext cx="1856077" cy="2220199"/>
          </a:xfrm>
          <a:prstGeom prst="rect">
            <a:avLst/>
          </a:prstGeom>
          <a:noFill/>
          <a:ln>
            <a:noFill/>
          </a:ln>
        </p:spPr>
      </p:pic>
      <p:pic>
        <p:nvPicPr>
          <p:cNvPr id="112" name="Google Shape;112;p22"/>
          <p:cNvPicPr preferRelativeResize="0"/>
          <p:nvPr/>
        </p:nvPicPr>
        <p:blipFill>
          <a:blip r:embed="rId6">
            <a:alphaModFix/>
          </a:blip>
          <a:stretch>
            <a:fillRect/>
          </a:stretch>
        </p:blipFill>
        <p:spPr>
          <a:xfrm>
            <a:off x="6278550" y="1147100"/>
            <a:ext cx="2156923" cy="21569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Audio PCB Schematic-MIDI</a:t>
            </a:r>
            <a:endParaRPr/>
          </a:p>
        </p:txBody>
      </p:sp>
      <p:sp>
        <p:nvSpPr>
          <p:cNvPr id="286" name="Google Shape;286;p40"/>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287" name="Google Shape;287;p40"/>
          <p:cNvPicPr preferRelativeResize="0"/>
          <p:nvPr/>
        </p:nvPicPr>
        <p:blipFill>
          <a:blip r:embed="rId3">
            <a:alphaModFix/>
          </a:blip>
          <a:stretch>
            <a:fillRect/>
          </a:stretch>
        </p:blipFill>
        <p:spPr>
          <a:xfrm>
            <a:off x="1259376" y="1070000"/>
            <a:ext cx="6348173" cy="3167225"/>
          </a:xfrm>
          <a:prstGeom prst="rect">
            <a:avLst/>
          </a:prstGeom>
          <a:noFill/>
          <a:ln>
            <a:noFill/>
          </a:ln>
        </p:spPr>
      </p:pic>
      <p:sp>
        <p:nvSpPr>
          <p:cNvPr id="288" name="Google Shape;288;p40"/>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1"/>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Audio PCB Schematic- DAC and LP Filter</a:t>
            </a:r>
            <a:endParaRPr/>
          </a:p>
        </p:txBody>
      </p:sp>
      <p:sp>
        <p:nvSpPr>
          <p:cNvPr id="294" name="Google Shape;294;p41"/>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295" name="Google Shape;295;p41"/>
          <p:cNvPicPr preferRelativeResize="0"/>
          <p:nvPr/>
        </p:nvPicPr>
        <p:blipFill>
          <a:blip r:embed="rId3">
            <a:alphaModFix/>
          </a:blip>
          <a:stretch>
            <a:fillRect/>
          </a:stretch>
        </p:blipFill>
        <p:spPr>
          <a:xfrm>
            <a:off x="254733" y="1486940"/>
            <a:ext cx="8645844" cy="2683713"/>
          </a:xfrm>
          <a:prstGeom prst="rect">
            <a:avLst/>
          </a:prstGeom>
          <a:noFill/>
          <a:ln>
            <a:noFill/>
          </a:ln>
        </p:spPr>
      </p:pic>
      <p:sp>
        <p:nvSpPr>
          <p:cNvPr id="296" name="Google Shape;296;p41"/>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2"/>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Audio PCB Schematic-Mixer to Filters</a:t>
            </a:r>
            <a:endParaRPr/>
          </a:p>
        </p:txBody>
      </p:sp>
      <p:sp>
        <p:nvSpPr>
          <p:cNvPr id="302" name="Google Shape;302;p42"/>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303" name="Google Shape;303;p42"/>
          <p:cNvPicPr preferRelativeResize="0"/>
          <p:nvPr/>
        </p:nvPicPr>
        <p:blipFill>
          <a:blip r:embed="rId3">
            <a:alphaModFix/>
          </a:blip>
          <a:stretch>
            <a:fillRect/>
          </a:stretch>
        </p:blipFill>
        <p:spPr>
          <a:xfrm>
            <a:off x="152400" y="1222398"/>
            <a:ext cx="8839200" cy="2891981"/>
          </a:xfrm>
          <a:prstGeom prst="rect">
            <a:avLst/>
          </a:prstGeom>
          <a:noFill/>
          <a:ln>
            <a:noFill/>
          </a:ln>
        </p:spPr>
      </p:pic>
      <p:sp>
        <p:nvSpPr>
          <p:cNvPr id="304" name="Google Shape;304;p42"/>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3"/>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Audio PCB Schematic-Amplifier</a:t>
            </a:r>
            <a:endParaRPr/>
          </a:p>
        </p:txBody>
      </p:sp>
      <p:sp>
        <p:nvSpPr>
          <p:cNvPr id="310" name="Google Shape;310;p43"/>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311" name="Google Shape;311;p43"/>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312" name="Google Shape;312;p43"/>
          <p:cNvPicPr preferRelativeResize="0"/>
          <p:nvPr/>
        </p:nvPicPr>
        <p:blipFill>
          <a:blip r:embed="rId3">
            <a:alphaModFix/>
          </a:blip>
          <a:stretch>
            <a:fillRect/>
          </a:stretch>
        </p:blipFill>
        <p:spPr>
          <a:xfrm>
            <a:off x="612049" y="1070000"/>
            <a:ext cx="7651851" cy="32559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4"/>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Audio PCB BoM</a:t>
            </a:r>
            <a:endParaRPr/>
          </a:p>
        </p:txBody>
      </p:sp>
      <p:sp>
        <p:nvSpPr>
          <p:cNvPr id="318" name="Google Shape;318;p44"/>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319" name="Google Shape;319;p44"/>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320" name="Google Shape;320;p44"/>
          <p:cNvPicPr preferRelativeResize="0"/>
          <p:nvPr/>
        </p:nvPicPr>
        <p:blipFill>
          <a:blip r:embed="rId3">
            <a:alphaModFix/>
          </a:blip>
          <a:stretch>
            <a:fillRect/>
          </a:stretch>
        </p:blipFill>
        <p:spPr>
          <a:xfrm>
            <a:off x="1323975" y="1190623"/>
            <a:ext cx="6496050" cy="2762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5"/>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Budget</a:t>
            </a:r>
            <a:endParaRPr/>
          </a:p>
        </p:txBody>
      </p:sp>
      <p:sp>
        <p:nvSpPr>
          <p:cNvPr id="326" name="Google Shape;326;p45"/>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327" name="Google Shape;327;p45"/>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328" name="Google Shape;328;p45"/>
          <p:cNvPicPr preferRelativeResize="0"/>
          <p:nvPr/>
        </p:nvPicPr>
        <p:blipFill>
          <a:blip r:embed="rId3">
            <a:alphaModFix/>
          </a:blip>
          <a:stretch>
            <a:fillRect/>
          </a:stretch>
        </p:blipFill>
        <p:spPr>
          <a:xfrm>
            <a:off x="2978312" y="228975"/>
            <a:ext cx="3198675" cy="4144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6"/>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FP</a:t>
            </a:r>
            <a:r>
              <a:rPr lang="en"/>
              <a:t>R Deliverables - </a:t>
            </a:r>
            <a:r>
              <a:rPr lang="en"/>
              <a:t>Complete</a:t>
            </a:r>
            <a:r>
              <a:rPr lang="en"/>
              <a:t> Specification </a:t>
            </a:r>
            <a:endParaRPr/>
          </a:p>
        </p:txBody>
      </p:sp>
      <p:sp>
        <p:nvSpPr>
          <p:cNvPr id="334" name="Google Shape;334;p46"/>
          <p:cNvSpPr/>
          <p:nvPr>
            <p:ph idx="2" type="chart"/>
          </p:nvPr>
        </p:nvSpPr>
        <p:spPr>
          <a:xfrm>
            <a:off x="472904" y="1069991"/>
            <a:ext cx="82095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Remaining Specification features</a:t>
            </a:r>
            <a:endParaRPr/>
          </a:p>
          <a:p>
            <a:pPr indent="-355600" lvl="0" marL="457200" rtl="0" algn="l">
              <a:spcBef>
                <a:spcPts val="800"/>
              </a:spcBef>
              <a:spcAft>
                <a:spcPts val="0"/>
              </a:spcAft>
              <a:buSzPts val="2000"/>
              <a:buAutoNum type="arabicPeriod"/>
            </a:pPr>
            <a:r>
              <a:rPr b="0" lang="en"/>
              <a:t>System outputs to wired or built-in speakers</a:t>
            </a:r>
            <a:endParaRPr b="0"/>
          </a:p>
          <a:p>
            <a:pPr indent="-355600" lvl="0" marL="457200" rtl="0" algn="l">
              <a:spcBef>
                <a:spcPts val="0"/>
              </a:spcBef>
              <a:spcAft>
                <a:spcPts val="0"/>
              </a:spcAft>
              <a:buSzPts val="2000"/>
              <a:buAutoNum type="arabicPeriod"/>
            </a:pPr>
            <a:r>
              <a:rPr b="0" lang="en"/>
              <a:t>Save and load a measure matrix</a:t>
            </a:r>
            <a:endParaRPr b="0"/>
          </a:p>
          <a:p>
            <a:pPr indent="-355600" lvl="0" marL="457200" rtl="0" algn="l">
              <a:spcBef>
                <a:spcPts val="0"/>
              </a:spcBef>
              <a:spcAft>
                <a:spcPts val="0"/>
              </a:spcAft>
              <a:buSzPts val="2000"/>
              <a:buAutoNum type="arabicPeriod"/>
            </a:pPr>
            <a:r>
              <a:rPr b="0" lang="en"/>
              <a:t>Device under the dimensions of a large tablet</a:t>
            </a:r>
            <a:endParaRPr b="0"/>
          </a:p>
          <a:p>
            <a:pPr indent="0" lvl="0" marL="0" rtl="0" algn="l">
              <a:spcBef>
                <a:spcPts val="800"/>
              </a:spcBef>
              <a:spcAft>
                <a:spcPts val="0"/>
              </a:spcAft>
              <a:buNone/>
            </a:pPr>
            <a:r>
              <a:rPr lang="en"/>
              <a:t>Usability Improvements</a:t>
            </a:r>
            <a:endParaRPr/>
          </a:p>
          <a:p>
            <a:pPr indent="-355600" lvl="0" marL="457200" rtl="0" algn="l">
              <a:spcBef>
                <a:spcPts val="800"/>
              </a:spcBef>
              <a:spcAft>
                <a:spcPts val="0"/>
              </a:spcAft>
              <a:buSzPts val="2000"/>
              <a:buChar char="●"/>
            </a:pPr>
            <a:r>
              <a:rPr b="0" lang="en"/>
              <a:t>Fully packaged in permanent enclosure</a:t>
            </a:r>
            <a:endParaRPr b="0"/>
          </a:p>
          <a:p>
            <a:pPr indent="-355600" lvl="0" marL="457200" rtl="0" algn="l">
              <a:spcBef>
                <a:spcPts val="0"/>
              </a:spcBef>
              <a:spcAft>
                <a:spcPts val="0"/>
              </a:spcAft>
              <a:buSzPts val="2000"/>
              <a:buChar char="●"/>
            </a:pPr>
            <a:r>
              <a:rPr b="0" lang="en"/>
              <a:t>Multiple sound </a:t>
            </a:r>
            <a:r>
              <a:rPr b="0" lang="en"/>
              <a:t>deletion</a:t>
            </a:r>
            <a:r>
              <a:rPr b="0" lang="en"/>
              <a:t> capabilities (delete </a:t>
            </a:r>
            <a:r>
              <a:rPr b="0" lang="en"/>
              <a:t>whole</a:t>
            </a:r>
            <a:r>
              <a:rPr b="0" lang="en"/>
              <a:t> step, last step added, whole measure matrix)</a:t>
            </a:r>
            <a:endParaRPr b="0"/>
          </a:p>
          <a:p>
            <a:pPr indent="-355600" lvl="0" marL="457200" rtl="0" algn="l">
              <a:spcBef>
                <a:spcPts val="0"/>
              </a:spcBef>
              <a:spcAft>
                <a:spcPts val="0"/>
              </a:spcAft>
              <a:buSzPts val="2000"/>
              <a:buChar char="●"/>
            </a:pPr>
            <a:r>
              <a:rPr b="0" lang="en"/>
              <a:t>Pause button functioning</a:t>
            </a:r>
            <a:endParaRPr b="0"/>
          </a:p>
          <a:p>
            <a:pPr indent="-355600" lvl="0" marL="457200" rtl="0" algn="l">
              <a:spcBef>
                <a:spcPts val="0"/>
              </a:spcBef>
              <a:spcAft>
                <a:spcPts val="0"/>
              </a:spcAft>
              <a:buSzPts val="2000"/>
              <a:buChar char="●"/>
            </a:pPr>
            <a:r>
              <a:rPr b="0" lang="en"/>
              <a:t>Ability to edit beats per measure and different steps per beat for each beat</a:t>
            </a:r>
            <a:endParaRPr/>
          </a:p>
          <a:p>
            <a:pPr indent="0" lvl="0" marL="457200" rtl="0" algn="l">
              <a:spcBef>
                <a:spcPts val="800"/>
              </a:spcBef>
              <a:spcAft>
                <a:spcPts val="0"/>
              </a:spcAft>
              <a:buClr>
                <a:schemeClr val="dk1"/>
              </a:buClr>
              <a:buSzPts val="1100"/>
              <a:buFont typeface="Arial"/>
              <a:buNone/>
            </a:pPr>
            <a:r>
              <a:t/>
            </a:r>
            <a:endParaRPr/>
          </a:p>
          <a:p>
            <a:pPr indent="0" lvl="0" marL="457200" rtl="0" algn="l">
              <a:spcBef>
                <a:spcPts val="800"/>
              </a:spcBef>
              <a:spcAft>
                <a:spcPts val="0"/>
              </a:spcAft>
              <a:buClr>
                <a:schemeClr val="dk1"/>
              </a:buClr>
              <a:buSzPts val="1100"/>
              <a:buFont typeface="Arial"/>
              <a:buNone/>
            </a:pPr>
            <a:r>
              <a:t/>
            </a:r>
            <a:endParaRPr/>
          </a:p>
          <a:p>
            <a:pPr indent="0" lvl="0" marL="457200" rtl="0" algn="l">
              <a:spcBef>
                <a:spcPts val="800"/>
              </a:spcBef>
              <a:spcAft>
                <a:spcPts val="0"/>
              </a:spcAft>
              <a:buNone/>
            </a:pPr>
            <a:r>
              <a:t/>
            </a:r>
            <a:endParaRPr/>
          </a:p>
          <a:p>
            <a:pPr indent="0" lvl="0" marL="457200" rtl="0" algn="l">
              <a:spcBef>
                <a:spcPts val="800"/>
              </a:spcBef>
              <a:spcAft>
                <a:spcPts val="0"/>
              </a:spcAft>
              <a:buNone/>
            </a:pPr>
            <a:r>
              <a:t/>
            </a:r>
            <a:endParaRPr/>
          </a:p>
        </p:txBody>
      </p:sp>
      <p:sp>
        <p:nvSpPr>
          <p:cNvPr id="335" name="Google Shape;335;p46"/>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336" name="Google Shape;336;p46"/>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7"/>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FP</a:t>
            </a:r>
            <a:r>
              <a:rPr lang="en"/>
              <a:t>R PCB- Audio Board</a:t>
            </a:r>
            <a:endParaRPr/>
          </a:p>
        </p:txBody>
      </p:sp>
      <p:sp>
        <p:nvSpPr>
          <p:cNvPr id="342" name="Google Shape;342;p47"/>
          <p:cNvSpPr/>
          <p:nvPr>
            <p:ph idx="2" type="chart"/>
          </p:nvPr>
        </p:nvSpPr>
        <p:spPr>
          <a:xfrm>
            <a:off x="467248" y="1070000"/>
            <a:ext cx="8126700" cy="29076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sz="2100"/>
              <a:t>Revised low pass/ high pass filter design</a:t>
            </a:r>
            <a:endParaRPr sz="2100"/>
          </a:p>
          <a:p>
            <a:pPr indent="-361950" lvl="0" marL="457200" rtl="0" algn="l">
              <a:spcBef>
                <a:spcPts val="0"/>
              </a:spcBef>
              <a:spcAft>
                <a:spcPts val="0"/>
              </a:spcAft>
              <a:buSzPts val="2100"/>
              <a:buChar char="●"/>
            </a:pPr>
            <a:r>
              <a:rPr lang="en" sz="2100"/>
              <a:t>Increased signal decoupling</a:t>
            </a:r>
            <a:endParaRPr sz="2100"/>
          </a:p>
          <a:p>
            <a:pPr indent="-361950" lvl="0" marL="457200" rtl="0" algn="l">
              <a:spcBef>
                <a:spcPts val="0"/>
              </a:spcBef>
              <a:spcAft>
                <a:spcPts val="0"/>
              </a:spcAft>
              <a:buSzPts val="2100"/>
              <a:buChar char="●"/>
            </a:pPr>
            <a:r>
              <a:rPr lang="en" sz="2100"/>
              <a:t>Revised amplifier selection </a:t>
            </a:r>
            <a:endParaRPr sz="2100"/>
          </a:p>
          <a:p>
            <a:pPr indent="-361950" lvl="0" marL="457200" rtl="0" algn="l">
              <a:spcBef>
                <a:spcPts val="0"/>
              </a:spcBef>
              <a:spcAft>
                <a:spcPts val="0"/>
              </a:spcAft>
              <a:buSzPts val="2100"/>
              <a:buChar char="●"/>
            </a:pPr>
            <a:r>
              <a:rPr lang="en" sz="2100"/>
              <a:t>Adding more power/ground pins</a:t>
            </a:r>
            <a:endParaRPr sz="2100"/>
          </a:p>
          <a:p>
            <a:pPr indent="-361950" lvl="0" marL="457200" rtl="0" algn="l">
              <a:spcBef>
                <a:spcPts val="0"/>
              </a:spcBef>
              <a:spcAft>
                <a:spcPts val="0"/>
              </a:spcAft>
              <a:buSzPts val="2100"/>
              <a:buChar char="●"/>
            </a:pPr>
            <a:r>
              <a:rPr lang="en" sz="2100"/>
              <a:t>Revised decoder wiring</a:t>
            </a:r>
            <a:endParaRPr sz="2100"/>
          </a:p>
        </p:txBody>
      </p:sp>
      <p:sp>
        <p:nvSpPr>
          <p:cNvPr id="343" name="Google Shape;343;p47"/>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344" name="Google Shape;344;p47"/>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8"/>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FPR Demonstration</a:t>
            </a:r>
            <a:endParaRPr/>
          </a:p>
        </p:txBody>
      </p:sp>
      <p:sp>
        <p:nvSpPr>
          <p:cNvPr id="350" name="Google Shape;350;p48"/>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Similar to CDR with changes</a:t>
            </a:r>
            <a:endParaRPr/>
          </a:p>
          <a:p>
            <a:pPr indent="-355600" lvl="0" marL="457200" rtl="0" algn="l">
              <a:spcBef>
                <a:spcPts val="800"/>
              </a:spcBef>
              <a:spcAft>
                <a:spcPts val="0"/>
              </a:spcAft>
              <a:buSzPts val="2000"/>
              <a:buChar char="●"/>
            </a:pPr>
            <a:r>
              <a:rPr lang="en"/>
              <a:t>Build a measure from scratch</a:t>
            </a:r>
            <a:endParaRPr/>
          </a:p>
          <a:p>
            <a:pPr indent="-355600" lvl="0" marL="457200" rtl="0" algn="l">
              <a:spcBef>
                <a:spcPts val="0"/>
              </a:spcBef>
              <a:spcAft>
                <a:spcPts val="0"/>
              </a:spcAft>
              <a:buSzPts val="2000"/>
              <a:buChar char="●"/>
            </a:pPr>
            <a:r>
              <a:rPr lang="en"/>
              <a:t>Save </a:t>
            </a:r>
            <a:r>
              <a:rPr lang="en"/>
              <a:t>current</a:t>
            </a:r>
            <a:r>
              <a:rPr lang="en"/>
              <a:t> track </a:t>
            </a:r>
            <a:endParaRPr/>
          </a:p>
          <a:p>
            <a:pPr indent="-355600" lvl="0" marL="457200" rtl="0" algn="l">
              <a:spcBef>
                <a:spcPts val="0"/>
              </a:spcBef>
              <a:spcAft>
                <a:spcPts val="0"/>
              </a:spcAft>
              <a:buSzPts val="2000"/>
              <a:buChar char="●"/>
            </a:pPr>
            <a:r>
              <a:rPr lang="en"/>
              <a:t>Load previous track</a:t>
            </a:r>
            <a:endParaRPr/>
          </a:p>
          <a:p>
            <a:pPr indent="-355600" lvl="0" marL="457200" rtl="0" algn="l">
              <a:spcBef>
                <a:spcPts val="0"/>
              </a:spcBef>
              <a:spcAft>
                <a:spcPts val="0"/>
              </a:spcAft>
              <a:buSzPts val="2000"/>
              <a:buChar char="●"/>
            </a:pPr>
            <a:r>
              <a:rPr lang="en"/>
              <a:t>Demonstrate deleting more than one sound at a time</a:t>
            </a:r>
            <a:endParaRPr/>
          </a:p>
          <a:p>
            <a:pPr indent="-355600" lvl="0" marL="457200" rtl="0" algn="l">
              <a:spcBef>
                <a:spcPts val="0"/>
              </a:spcBef>
              <a:spcAft>
                <a:spcPts val="0"/>
              </a:spcAft>
              <a:buSzPts val="2000"/>
              <a:buChar char="●"/>
            </a:pPr>
            <a:r>
              <a:rPr lang="en"/>
              <a:t>Demonstrate variable beat &amp; step counts</a:t>
            </a:r>
            <a:endParaRPr/>
          </a:p>
        </p:txBody>
      </p:sp>
      <p:sp>
        <p:nvSpPr>
          <p:cNvPr id="351" name="Google Shape;351;p48"/>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352" name="Google Shape;352;p48"/>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9"/>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358" name="Google Shape;358;p49"/>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359" name="Google Shape;359;p49"/>
          <p:cNvPicPr preferRelativeResize="0"/>
          <p:nvPr/>
        </p:nvPicPr>
        <p:blipFill>
          <a:blip r:embed="rId3">
            <a:alphaModFix/>
          </a:blip>
          <a:stretch>
            <a:fillRect/>
          </a:stretch>
        </p:blipFill>
        <p:spPr>
          <a:xfrm>
            <a:off x="152400" y="152400"/>
            <a:ext cx="8839200" cy="41010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Problem Statement</a:t>
            </a:r>
            <a:endParaRPr/>
          </a:p>
        </p:txBody>
      </p:sp>
      <p:sp>
        <p:nvSpPr>
          <p:cNvPr id="118" name="Google Shape;118;p23"/>
          <p:cNvSpPr/>
          <p:nvPr>
            <p:ph idx="2" type="chart"/>
          </p:nvPr>
        </p:nvSpPr>
        <p:spPr>
          <a:xfrm>
            <a:off x="472904" y="1117941"/>
            <a:ext cx="8209500" cy="29076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b="0" lang="en" sz="1650"/>
              <a:t>Music creation has evolved over time and a lot of new technology has been incorporated into this process. There are many solutions designed to create backbeats and loops to aid musicians in creating music. However, a lot of these tools only have set features and are quite confusing for an inexperienced user to operate. </a:t>
            </a:r>
            <a:endParaRPr b="0" sz="1650"/>
          </a:p>
          <a:p>
            <a:pPr indent="0" lvl="0" marL="0" rtl="0" algn="l">
              <a:lnSpc>
                <a:spcPct val="115000"/>
              </a:lnSpc>
              <a:spcBef>
                <a:spcPts val="0"/>
              </a:spcBef>
              <a:spcAft>
                <a:spcPts val="0"/>
              </a:spcAft>
              <a:buClr>
                <a:schemeClr val="dk1"/>
              </a:buClr>
              <a:buSzPts val="1100"/>
              <a:buFont typeface="Arial"/>
              <a:buNone/>
            </a:pPr>
            <a:r>
              <a:t/>
            </a:r>
            <a:endParaRPr b="0" sz="1650"/>
          </a:p>
          <a:p>
            <a:pPr indent="0" lvl="0" marL="0" rtl="0" algn="l">
              <a:lnSpc>
                <a:spcPct val="115000"/>
              </a:lnSpc>
              <a:spcBef>
                <a:spcPts val="0"/>
              </a:spcBef>
              <a:spcAft>
                <a:spcPts val="0"/>
              </a:spcAft>
              <a:buClr>
                <a:schemeClr val="dk1"/>
              </a:buClr>
              <a:buSzPts val="1100"/>
              <a:buFont typeface="Arial"/>
              <a:buNone/>
            </a:pPr>
            <a:r>
              <a:rPr b="0" lang="en" sz="1650"/>
              <a:t>We have decided to design a solution that is more modular in its features and easier for the user to operate. Our device will be able to have varying steps for each beat in a looping measure.  There will be different sounds and effects that can be swapped by the user to achieve various styles of music. The loops will be chainable, so multiple measures of music can be made.</a:t>
            </a:r>
            <a:endParaRPr sz="1650"/>
          </a:p>
        </p:txBody>
      </p:sp>
      <p:sp>
        <p:nvSpPr>
          <p:cNvPr id="119" name="Google Shape;119;p23"/>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120" name="Google Shape;120;p23"/>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0"/>
          <p:cNvSpPr txBox="1"/>
          <p:nvPr>
            <p:ph type="title"/>
          </p:nvPr>
        </p:nvSpPr>
        <p:spPr>
          <a:xfrm>
            <a:off x="68327" y="-45302"/>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C</a:t>
            </a:r>
            <a:r>
              <a:rPr lang="en"/>
              <a:t>DR Deliverables and Demonstration</a:t>
            </a:r>
            <a:endParaRPr/>
          </a:p>
        </p:txBody>
      </p:sp>
      <p:sp>
        <p:nvSpPr>
          <p:cNvPr id="365" name="Google Shape;365;p50"/>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graphicFrame>
        <p:nvGraphicFramePr>
          <p:cNvPr id="366" name="Google Shape;366;p50"/>
          <p:cNvGraphicFramePr/>
          <p:nvPr/>
        </p:nvGraphicFramePr>
        <p:xfrm>
          <a:off x="68325" y="386600"/>
          <a:ext cx="3000000" cy="3000000"/>
        </p:xfrm>
        <a:graphic>
          <a:graphicData uri="http://schemas.openxmlformats.org/drawingml/2006/table">
            <a:tbl>
              <a:tblPr>
                <a:noFill/>
                <a:tableStyleId>{E7C38AF2-5E23-46B1-9354-E1CB5E3898F2}</a:tableStyleId>
              </a:tblPr>
              <a:tblGrid>
                <a:gridCol w="7349450"/>
                <a:gridCol w="623850"/>
              </a:tblGrid>
              <a:tr h="387475">
                <a:tc>
                  <a:txBody>
                    <a:bodyPr/>
                    <a:lstStyle/>
                    <a:p>
                      <a:pPr indent="0" lvl="0" marL="0" rtl="0" algn="l">
                        <a:lnSpc>
                          <a:spcPct val="90000"/>
                        </a:lnSpc>
                        <a:spcBef>
                          <a:spcPts val="800"/>
                        </a:spcBef>
                        <a:spcAft>
                          <a:spcPts val="0"/>
                        </a:spcAft>
                        <a:buNone/>
                      </a:pPr>
                      <a:r>
                        <a:rPr lang="en" sz="1500">
                          <a:solidFill>
                            <a:schemeClr val="dk1"/>
                          </a:solidFill>
                        </a:rPr>
                        <a:t>Button Matrix PCB i</a:t>
                      </a:r>
                      <a:r>
                        <a:rPr lang="en" sz="1500">
                          <a:solidFill>
                            <a:schemeClr val="dk1"/>
                          </a:solidFill>
                        </a:rPr>
                        <a:t>ntegrated</a:t>
                      </a:r>
                      <a:endParaRPr sz="1500"/>
                    </a:p>
                  </a:txBody>
                  <a:tcPr marT="91425" marB="91425" marR="91425" marL="91425"/>
                </a:tc>
                <a:tc>
                  <a:txBody>
                    <a:bodyPr/>
                    <a:lstStyle/>
                    <a:p>
                      <a:pPr indent="0" lvl="0" marL="0" rtl="0" algn="l">
                        <a:spcBef>
                          <a:spcPts val="0"/>
                        </a:spcBef>
                        <a:spcAft>
                          <a:spcPts val="0"/>
                        </a:spcAft>
                        <a:buNone/>
                      </a:pPr>
                      <a:r>
                        <a:t/>
                      </a:r>
                      <a:endParaRPr sz="900">
                        <a:solidFill>
                          <a:srgbClr val="38761D"/>
                        </a:solidFill>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Audio PCB integrated</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8700">
                <a:tc>
                  <a:txBody>
                    <a:bodyPr/>
                    <a:lstStyle/>
                    <a:p>
                      <a:pPr indent="0" lvl="0" marL="0" rtl="0" algn="l">
                        <a:lnSpc>
                          <a:spcPct val="90000"/>
                        </a:lnSpc>
                        <a:spcBef>
                          <a:spcPts val="800"/>
                        </a:spcBef>
                        <a:spcAft>
                          <a:spcPts val="0"/>
                        </a:spcAft>
                        <a:buNone/>
                      </a:pPr>
                      <a:r>
                        <a:rPr lang="en" sz="1500">
                          <a:solidFill>
                            <a:schemeClr val="dk1"/>
                          </a:solidFill>
                        </a:rPr>
                        <a:t>Low and high pass filters functional </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LCD displays MIDI sounds, SD sounds, BPM, steps per beat</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Assign</a:t>
                      </a:r>
                      <a:r>
                        <a:rPr lang="en" sz="1500">
                          <a:solidFill>
                            <a:schemeClr val="dk1"/>
                          </a:solidFill>
                        </a:rPr>
                        <a:t> sounds from display to palette</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Assign sounds from palette to </a:t>
                      </a:r>
                      <a:r>
                        <a:rPr lang="en" sz="1500">
                          <a:solidFill>
                            <a:schemeClr val="dk1"/>
                          </a:solidFill>
                        </a:rPr>
                        <a:t>measure</a:t>
                      </a:r>
                      <a:r>
                        <a:rPr lang="en" sz="1500">
                          <a:solidFill>
                            <a:schemeClr val="dk1"/>
                          </a:solidFill>
                        </a:rPr>
                        <a:t> matrix (LED indicating from which palette button</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Overlap up 4 MIDI sounds and SD sounds on one step</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Effects overlay measure matrix </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22925">
                <a:tc>
                  <a:txBody>
                    <a:bodyPr/>
                    <a:lstStyle/>
                    <a:p>
                      <a:pPr indent="0" lvl="0" marL="0" rtl="0" algn="l">
                        <a:lnSpc>
                          <a:spcPct val="90000"/>
                        </a:lnSpc>
                        <a:spcBef>
                          <a:spcPts val="800"/>
                        </a:spcBef>
                        <a:spcAft>
                          <a:spcPts val="0"/>
                        </a:spcAft>
                        <a:buNone/>
                      </a:pPr>
                      <a:r>
                        <a:rPr lang="en" sz="1500">
                          <a:solidFill>
                            <a:schemeClr val="dk1"/>
                          </a:solidFill>
                        </a:rPr>
                        <a:t>Can change tempo using dial</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22925">
                <a:tc>
                  <a:txBody>
                    <a:bodyPr/>
                    <a:lstStyle/>
                    <a:p>
                      <a:pPr indent="0" lvl="0" marL="0" rtl="0" algn="l">
                        <a:lnSpc>
                          <a:spcPct val="90000"/>
                        </a:lnSpc>
                        <a:spcBef>
                          <a:spcPts val="800"/>
                        </a:spcBef>
                        <a:spcAft>
                          <a:spcPts val="0"/>
                        </a:spcAft>
                        <a:buNone/>
                      </a:pPr>
                      <a:r>
                        <a:rPr lang="en" sz="1500">
                          <a:solidFill>
                            <a:schemeClr val="dk1"/>
                          </a:solidFill>
                        </a:rPr>
                        <a:t>Change number of steps per beat using LCD</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367" name="Google Shape;367;p50"/>
          <p:cNvPicPr preferRelativeResize="0"/>
          <p:nvPr/>
        </p:nvPicPr>
        <p:blipFill>
          <a:blip r:embed="rId3">
            <a:alphaModFix/>
          </a:blip>
          <a:stretch>
            <a:fillRect/>
          </a:stretch>
        </p:blipFill>
        <p:spPr>
          <a:xfrm>
            <a:off x="7547577" y="348550"/>
            <a:ext cx="372884" cy="388575"/>
          </a:xfrm>
          <a:prstGeom prst="rect">
            <a:avLst/>
          </a:prstGeom>
          <a:noFill/>
          <a:ln>
            <a:noFill/>
          </a:ln>
        </p:spPr>
      </p:pic>
      <p:pic>
        <p:nvPicPr>
          <p:cNvPr id="368" name="Google Shape;368;p50"/>
          <p:cNvPicPr preferRelativeResize="0"/>
          <p:nvPr/>
        </p:nvPicPr>
        <p:blipFill>
          <a:blip r:embed="rId3">
            <a:alphaModFix/>
          </a:blip>
          <a:stretch>
            <a:fillRect/>
          </a:stretch>
        </p:blipFill>
        <p:spPr>
          <a:xfrm>
            <a:off x="7547577" y="798000"/>
            <a:ext cx="372884" cy="388575"/>
          </a:xfrm>
          <a:prstGeom prst="rect">
            <a:avLst/>
          </a:prstGeom>
          <a:noFill/>
          <a:ln>
            <a:noFill/>
          </a:ln>
        </p:spPr>
      </p:pic>
      <p:pic>
        <p:nvPicPr>
          <p:cNvPr id="369" name="Google Shape;369;p50"/>
          <p:cNvPicPr preferRelativeResize="0"/>
          <p:nvPr/>
        </p:nvPicPr>
        <p:blipFill>
          <a:blip r:embed="rId3">
            <a:alphaModFix/>
          </a:blip>
          <a:stretch>
            <a:fillRect/>
          </a:stretch>
        </p:blipFill>
        <p:spPr>
          <a:xfrm>
            <a:off x="7547577" y="1163750"/>
            <a:ext cx="372884" cy="388575"/>
          </a:xfrm>
          <a:prstGeom prst="rect">
            <a:avLst/>
          </a:prstGeom>
          <a:noFill/>
          <a:ln>
            <a:noFill/>
          </a:ln>
        </p:spPr>
      </p:pic>
      <p:pic>
        <p:nvPicPr>
          <p:cNvPr id="370" name="Google Shape;370;p50"/>
          <p:cNvPicPr preferRelativeResize="0"/>
          <p:nvPr/>
        </p:nvPicPr>
        <p:blipFill>
          <a:blip r:embed="rId3">
            <a:alphaModFix/>
          </a:blip>
          <a:stretch>
            <a:fillRect/>
          </a:stretch>
        </p:blipFill>
        <p:spPr>
          <a:xfrm>
            <a:off x="7547577" y="1575213"/>
            <a:ext cx="372884" cy="388575"/>
          </a:xfrm>
          <a:prstGeom prst="rect">
            <a:avLst/>
          </a:prstGeom>
          <a:noFill/>
          <a:ln>
            <a:noFill/>
          </a:ln>
        </p:spPr>
      </p:pic>
      <p:pic>
        <p:nvPicPr>
          <p:cNvPr id="371" name="Google Shape;371;p50"/>
          <p:cNvPicPr preferRelativeResize="0"/>
          <p:nvPr/>
        </p:nvPicPr>
        <p:blipFill>
          <a:blip r:embed="rId3">
            <a:alphaModFix/>
          </a:blip>
          <a:stretch>
            <a:fillRect/>
          </a:stretch>
        </p:blipFill>
        <p:spPr>
          <a:xfrm>
            <a:off x="7547577" y="1910525"/>
            <a:ext cx="372884" cy="388575"/>
          </a:xfrm>
          <a:prstGeom prst="rect">
            <a:avLst/>
          </a:prstGeom>
          <a:noFill/>
          <a:ln>
            <a:noFill/>
          </a:ln>
        </p:spPr>
      </p:pic>
      <p:pic>
        <p:nvPicPr>
          <p:cNvPr id="372" name="Google Shape;372;p50"/>
          <p:cNvPicPr preferRelativeResize="0"/>
          <p:nvPr/>
        </p:nvPicPr>
        <p:blipFill>
          <a:blip r:embed="rId3">
            <a:alphaModFix/>
          </a:blip>
          <a:stretch>
            <a:fillRect/>
          </a:stretch>
        </p:blipFill>
        <p:spPr>
          <a:xfrm>
            <a:off x="7547577" y="2406163"/>
            <a:ext cx="372884" cy="388575"/>
          </a:xfrm>
          <a:prstGeom prst="rect">
            <a:avLst/>
          </a:prstGeom>
          <a:noFill/>
          <a:ln>
            <a:noFill/>
          </a:ln>
        </p:spPr>
      </p:pic>
      <p:pic>
        <p:nvPicPr>
          <p:cNvPr id="373" name="Google Shape;373;p50"/>
          <p:cNvPicPr preferRelativeResize="0"/>
          <p:nvPr/>
        </p:nvPicPr>
        <p:blipFill>
          <a:blip r:embed="rId3">
            <a:alphaModFix/>
          </a:blip>
          <a:stretch>
            <a:fillRect/>
          </a:stretch>
        </p:blipFill>
        <p:spPr>
          <a:xfrm>
            <a:off x="7512252" y="2901825"/>
            <a:ext cx="372884" cy="388575"/>
          </a:xfrm>
          <a:prstGeom prst="rect">
            <a:avLst/>
          </a:prstGeom>
          <a:noFill/>
          <a:ln>
            <a:noFill/>
          </a:ln>
        </p:spPr>
      </p:pic>
      <p:sp>
        <p:nvSpPr>
          <p:cNvPr id="374" name="Google Shape;374;p50"/>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375" name="Google Shape;375;p50"/>
          <p:cNvPicPr preferRelativeResize="0"/>
          <p:nvPr/>
        </p:nvPicPr>
        <p:blipFill>
          <a:blip r:embed="rId3">
            <a:alphaModFix/>
          </a:blip>
          <a:stretch>
            <a:fillRect/>
          </a:stretch>
        </p:blipFill>
        <p:spPr>
          <a:xfrm>
            <a:off x="7547577" y="3709700"/>
            <a:ext cx="372884" cy="388575"/>
          </a:xfrm>
          <a:prstGeom prst="rect">
            <a:avLst/>
          </a:prstGeom>
          <a:noFill/>
          <a:ln>
            <a:noFill/>
          </a:ln>
        </p:spPr>
      </p:pic>
      <p:pic>
        <p:nvPicPr>
          <p:cNvPr id="376" name="Google Shape;376;p50"/>
          <p:cNvPicPr preferRelativeResize="0"/>
          <p:nvPr/>
        </p:nvPicPr>
        <p:blipFill>
          <a:blip r:embed="rId3">
            <a:alphaModFix/>
          </a:blip>
          <a:stretch>
            <a:fillRect/>
          </a:stretch>
        </p:blipFill>
        <p:spPr>
          <a:xfrm>
            <a:off x="7547577" y="4014325"/>
            <a:ext cx="372884" cy="388575"/>
          </a:xfrm>
          <a:prstGeom prst="rect">
            <a:avLst/>
          </a:prstGeom>
          <a:noFill/>
          <a:ln>
            <a:noFill/>
          </a:ln>
        </p:spPr>
      </p:pic>
      <p:pic>
        <p:nvPicPr>
          <p:cNvPr id="377" name="Google Shape;377;p50"/>
          <p:cNvPicPr preferRelativeResize="0"/>
          <p:nvPr/>
        </p:nvPicPr>
        <p:blipFill>
          <a:blip r:embed="rId3">
            <a:alphaModFix/>
          </a:blip>
          <a:stretch>
            <a:fillRect/>
          </a:stretch>
        </p:blipFill>
        <p:spPr>
          <a:xfrm>
            <a:off x="7512252" y="3320125"/>
            <a:ext cx="372884" cy="388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1"/>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Demo Video</a:t>
            </a:r>
            <a:endParaRPr/>
          </a:p>
        </p:txBody>
      </p:sp>
      <p:sp>
        <p:nvSpPr>
          <p:cNvPr id="383" name="Google Shape;383;p51"/>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384" name="Google Shape;384;p51"/>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385" name="Google Shape;385;p51" title="IMG_5441.MOV">
            <a:hlinkClick r:id="rId3"/>
          </p:cNvPr>
          <p:cNvPicPr preferRelativeResize="0"/>
          <p:nvPr/>
        </p:nvPicPr>
        <p:blipFill>
          <a:blip r:embed="rId4">
            <a:alphaModFix/>
          </a:blip>
          <a:stretch>
            <a:fillRect/>
          </a:stretch>
        </p:blipFill>
        <p:spPr>
          <a:xfrm>
            <a:off x="2353263" y="1070000"/>
            <a:ext cx="4448776" cy="333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Goal</a:t>
            </a:r>
            <a:endParaRPr/>
          </a:p>
        </p:txBody>
      </p:sp>
      <p:sp>
        <p:nvSpPr>
          <p:cNvPr id="126" name="Google Shape;126;p24"/>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0" lang="en"/>
              <a:t>We aim to develop a music sequencer that can use custom imported sounds along with sounds from a MIDI library to provide a user friendly, handheld platform used as a creative tool early in the production process of making music. </a:t>
            </a:r>
            <a:endParaRPr b="0"/>
          </a:p>
        </p:txBody>
      </p:sp>
      <p:sp>
        <p:nvSpPr>
          <p:cNvPr id="127" name="Google Shape;127;p24"/>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128" name="Google Shape;128;p24"/>
          <p:cNvPicPr preferRelativeResize="0"/>
          <p:nvPr/>
        </p:nvPicPr>
        <p:blipFill>
          <a:blip r:embed="rId3">
            <a:alphaModFix/>
          </a:blip>
          <a:stretch>
            <a:fillRect/>
          </a:stretch>
        </p:blipFill>
        <p:spPr>
          <a:xfrm>
            <a:off x="3815313" y="2114188"/>
            <a:ext cx="2143125" cy="2143125"/>
          </a:xfrm>
          <a:prstGeom prst="rect">
            <a:avLst/>
          </a:prstGeom>
          <a:noFill/>
          <a:ln>
            <a:noFill/>
          </a:ln>
        </p:spPr>
      </p:pic>
      <p:sp>
        <p:nvSpPr>
          <p:cNvPr id="129" name="Google Shape;129;p24"/>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Terminology</a:t>
            </a:r>
            <a:endParaRPr/>
          </a:p>
        </p:txBody>
      </p:sp>
      <p:sp>
        <p:nvSpPr>
          <p:cNvPr id="135" name="Google Shape;135;p25"/>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lnSpc>
                <a:spcPct val="115000"/>
              </a:lnSpc>
              <a:spcBef>
                <a:spcPts val="800"/>
              </a:spcBef>
              <a:spcAft>
                <a:spcPts val="0"/>
              </a:spcAft>
              <a:buClr>
                <a:schemeClr val="dk1"/>
              </a:buClr>
              <a:buSzPts val="1100"/>
              <a:buFont typeface="Arial"/>
              <a:buNone/>
            </a:pPr>
            <a:r>
              <a:rPr lang="en" sz="1600"/>
              <a:t>Step</a:t>
            </a:r>
            <a:r>
              <a:rPr b="0" lang="en" sz="1600"/>
              <a:t> - Moment in time when sound is output</a:t>
            </a:r>
            <a:endParaRPr b="0" sz="1600"/>
          </a:p>
          <a:p>
            <a:pPr indent="0" lvl="0" marL="0" rtl="0" algn="l">
              <a:lnSpc>
                <a:spcPct val="115000"/>
              </a:lnSpc>
              <a:spcBef>
                <a:spcPts val="800"/>
              </a:spcBef>
              <a:spcAft>
                <a:spcPts val="0"/>
              </a:spcAft>
              <a:buClr>
                <a:schemeClr val="dk1"/>
              </a:buClr>
              <a:buSzPts val="1100"/>
              <a:buFont typeface="Arial"/>
              <a:buNone/>
            </a:pPr>
            <a:r>
              <a:rPr lang="en" sz="1600"/>
              <a:t>Beat</a:t>
            </a:r>
            <a:r>
              <a:rPr b="0" lang="en" sz="1600"/>
              <a:t> - Combination of one or more steps of equal length in succession</a:t>
            </a:r>
            <a:endParaRPr b="0" sz="1600"/>
          </a:p>
          <a:p>
            <a:pPr indent="0" lvl="0" marL="0" rtl="0" algn="l">
              <a:lnSpc>
                <a:spcPct val="115000"/>
              </a:lnSpc>
              <a:spcBef>
                <a:spcPts val="800"/>
              </a:spcBef>
              <a:spcAft>
                <a:spcPts val="0"/>
              </a:spcAft>
              <a:buClr>
                <a:schemeClr val="dk1"/>
              </a:buClr>
              <a:buSzPts val="1100"/>
              <a:buFont typeface="Arial"/>
              <a:buNone/>
            </a:pPr>
            <a:r>
              <a:rPr lang="en" sz="1600"/>
              <a:t>Measure</a:t>
            </a:r>
            <a:r>
              <a:rPr b="0" lang="en" sz="1600"/>
              <a:t> - A collection of one or more beats in succession</a:t>
            </a:r>
            <a:endParaRPr b="0" sz="1600"/>
          </a:p>
          <a:p>
            <a:pPr indent="0" lvl="0" marL="0" rtl="0" algn="l">
              <a:lnSpc>
                <a:spcPct val="115000"/>
              </a:lnSpc>
              <a:spcBef>
                <a:spcPts val="800"/>
              </a:spcBef>
              <a:spcAft>
                <a:spcPts val="0"/>
              </a:spcAft>
              <a:buClr>
                <a:schemeClr val="dk1"/>
              </a:buClr>
              <a:buSzPts val="1100"/>
              <a:buFont typeface="Arial"/>
              <a:buNone/>
            </a:pPr>
            <a:r>
              <a:rPr lang="en" sz="1600"/>
              <a:t>Loop</a:t>
            </a:r>
            <a:r>
              <a:rPr b="0" lang="en" sz="1600"/>
              <a:t> - A collection of one or more measures that is repeated</a:t>
            </a:r>
            <a:endParaRPr b="0" sz="1600"/>
          </a:p>
          <a:p>
            <a:pPr indent="0" lvl="0" marL="0" rtl="0" algn="l">
              <a:lnSpc>
                <a:spcPct val="115000"/>
              </a:lnSpc>
              <a:spcBef>
                <a:spcPts val="800"/>
              </a:spcBef>
              <a:spcAft>
                <a:spcPts val="0"/>
              </a:spcAft>
              <a:buNone/>
            </a:pPr>
            <a:r>
              <a:rPr lang="en" sz="1600"/>
              <a:t>Tempo</a:t>
            </a:r>
            <a:r>
              <a:rPr b="0" lang="en" sz="1600"/>
              <a:t> - The frequency at which beats occur in beats per minute (BPM)</a:t>
            </a:r>
            <a:endParaRPr b="0" sz="1600"/>
          </a:p>
          <a:p>
            <a:pPr indent="0" lvl="0" marL="0" rtl="0" algn="l">
              <a:lnSpc>
                <a:spcPct val="115000"/>
              </a:lnSpc>
              <a:spcBef>
                <a:spcPts val="800"/>
              </a:spcBef>
              <a:spcAft>
                <a:spcPts val="0"/>
              </a:spcAft>
              <a:buNone/>
            </a:pPr>
            <a:r>
              <a:rPr lang="en" sz="1600"/>
              <a:t>MIDI</a:t>
            </a:r>
            <a:r>
              <a:rPr b="0" lang="en" sz="1600"/>
              <a:t> - Standardized protocol &amp; instrument library without defined sounds for music-making devices</a:t>
            </a:r>
            <a:endParaRPr b="0" sz="1600"/>
          </a:p>
          <a:p>
            <a:pPr indent="0" lvl="0" marL="0" rtl="0" algn="l">
              <a:lnSpc>
                <a:spcPct val="115000"/>
              </a:lnSpc>
              <a:spcBef>
                <a:spcPts val="800"/>
              </a:spcBef>
              <a:spcAft>
                <a:spcPts val="0"/>
              </a:spcAft>
              <a:buClr>
                <a:schemeClr val="dk1"/>
              </a:buClr>
              <a:buSzPts val="1100"/>
              <a:buFont typeface="Arial"/>
              <a:buNone/>
            </a:pPr>
            <a:r>
              <a:rPr lang="en" sz="1600"/>
              <a:t>General MIDI</a:t>
            </a:r>
            <a:r>
              <a:rPr b="0" lang="en" sz="1600"/>
              <a:t> - Standardized instrument library with defined sounds</a:t>
            </a:r>
            <a:endParaRPr b="0"/>
          </a:p>
        </p:txBody>
      </p:sp>
      <p:sp>
        <p:nvSpPr>
          <p:cNvPr id="136" name="Google Shape;136;p25"/>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137" name="Google Shape;137;p25"/>
          <p:cNvPicPr preferRelativeResize="0"/>
          <p:nvPr/>
        </p:nvPicPr>
        <p:blipFill rotWithShape="1">
          <a:blip r:embed="rId3">
            <a:alphaModFix/>
          </a:blip>
          <a:srcRect b="16029" l="0" r="0" t="0"/>
          <a:stretch/>
        </p:blipFill>
        <p:spPr>
          <a:xfrm>
            <a:off x="5750025" y="555500"/>
            <a:ext cx="2932075" cy="1011025"/>
          </a:xfrm>
          <a:prstGeom prst="rect">
            <a:avLst/>
          </a:prstGeom>
          <a:noFill/>
          <a:ln>
            <a:noFill/>
          </a:ln>
        </p:spPr>
      </p:pic>
      <p:sp>
        <p:nvSpPr>
          <p:cNvPr id="138" name="Google Shape;138;p25"/>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graphicFrame>
        <p:nvGraphicFramePr>
          <p:cNvPr id="143" name="Google Shape;143;p26"/>
          <p:cNvGraphicFramePr/>
          <p:nvPr/>
        </p:nvGraphicFramePr>
        <p:xfrm>
          <a:off x="0" y="844450"/>
          <a:ext cx="3000000" cy="3000000"/>
        </p:xfrm>
        <a:graphic>
          <a:graphicData uri="http://schemas.openxmlformats.org/drawingml/2006/table">
            <a:tbl>
              <a:tblPr>
                <a:noFill/>
                <a:tableStyleId>{E7C38AF2-5E23-46B1-9354-E1CB5E3898F2}</a:tableStyleId>
              </a:tblPr>
              <a:tblGrid>
                <a:gridCol w="4562275"/>
                <a:gridCol w="4581725"/>
              </a:tblGrid>
              <a:tr h="402700">
                <a:tc>
                  <a:txBody>
                    <a:bodyPr/>
                    <a:lstStyle/>
                    <a:p>
                      <a:pPr indent="0" lvl="0" marL="0" rtl="0" algn="ctr">
                        <a:spcBef>
                          <a:spcPts val="0"/>
                        </a:spcBef>
                        <a:spcAft>
                          <a:spcPts val="0"/>
                        </a:spcAft>
                        <a:buNone/>
                      </a:pPr>
                      <a:r>
                        <a:rPr b="1" lang="en"/>
                        <a:t>Specification</a:t>
                      </a:r>
                      <a:endParaRPr b="1"/>
                    </a:p>
                  </a:txBody>
                  <a:tcPr marT="91425" marB="91425" marR="91425" marL="91425"/>
                </a:tc>
                <a:tc>
                  <a:txBody>
                    <a:bodyPr/>
                    <a:lstStyle/>
                    <a:p>
                      <a:pPr indent="0" lvl="0" marL="0" rtl="0" algn="ctr">
                        <a:spcBef>
                          <a:spcPts val="0"/>
                        </a:spcBef>
                        <a:spcAft>
                          <a:spcPts val="0"/>
                        </a:spcAft>
                        <a:buNone/>
                      </a:pPr>
                      <a:r>
                        <a:rPr b="1" lang="en"/>
                        <a:t>Test Plan</a:t>
                      </a:r>
                      <a:endParaRPr b="1"/>
                    </a:p>
                  </a:txBody>
                  <a:tcPr marT="91425" marB="91425" marR="91425" marL="91425"/>
                </a:tc>
              </a:tr>
              <a:tr h="619550">
                <a:tc>
                  <a:txBody>
                    <a:bodyPr/>
                    <a:lstStyle/>
                    <a:p>
                      <a:pPr indent="0" lvl="0" marL="0" rtl="0" algn="l">
                        <a:spcBef>
                          <a:spcPts val="0"/>
                        </a:spcBef>
                        <a:spcAft>
                          <a:spcPts val="0"/>
                        </a:spcAft>
                        <a:buNone/>
                      </a:pPr>
                      <a:r>
                        <a:rPr lang="en"/>
                        <a:t>Produce accurate tempo down to smallest step interval within +/- 2%</a:t>
                      </a:r>
                      <a:endParaRPr/>
                    </a:p>
                  </a:txBody>
                  <a:tcPr marT="91425" marB="91425" marR="91425" marL="91425"/>
                </a:tc>
                <a:tc>
                  <a:txBody>
                    <a:bodyPr/>
                    <a:lstStyle/>
                    <a:p>
                      <a:pPr indent="0" lvl="0" marL="0" rtl="0" algn="l">
                        <a:spcBef>
                          <a:spcPts val="0"/>
                        </a:spcBef>
                        <a:spcAft>
                          <a:spcPts val="0"/>
                        </a:spcAft>
                        <a:buNone/>
                      </a:pPr>
                      <a:r>
                        <a:rPr lang="en"/>
                        <a:t>Measure delay between steps and view output on an </a:t>
                      </a:r>
                      <a:r>
                        <a:rPr lang="en"/>
                        <a:t>oscilloscope</a:t>
                      </a:r>
                      <a:r>
                        <a:rPr lang="en"/>
                        <a:t> to measure the distance between peaks</a:t>
                      </a:r>
                      <a:endParaRPr/>
                    </a:p>
                  </a:txBody>
                  <a:tcPr marT="91425" marB="91425" marR="91425" marL="91425"/>
                </a:tc>
              </a:tr>
              <a:tr h="619550">
                <a:tc>
                  <a:txBody>
                    <a:bodyPr/>
                    <a:lstStyle/>
                    <a:p>
                      <a:pPr indent="0" lvl="0" marL="0" rtl="0" algn="l">
                        <a:spcBef>
                          <a:spcPts val="0"/>
                        </a:spcBef>
                        <a:spcAft>
                          <a:spcPts val="0"/>
                        </a:spcAft>
                        <a:buNone/>
                      </a:pPr>
                      <a:r>
                        <a:rPr lang="en">
                          <a:solidFill>
                            <a:schemeClr val="dk1"/>
                          </a:solidFill>
                        </a:rPr>
                        <a:t>High and low pass filters can be applied to final audio mix</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Read effect of HPF &amp; LPF in frequency domain using FFT oscilloscope feature</a:t>
                      </a:r>
                      <a:endParaRPr/>
                    </a:p>
                  </a:txBody>
                  <a:tcPr marT="91425" marB="91425" marR="91425" marL="91425"/>
                </a:tc>
              </a:tr>
              <a:tr h="619550">
                <a:tc>
                  <a:txBody>
                    <a:bodyPr/>
                    <a:lstStyle/>
                    <a:p>
                      <a:pPr indent="0" lvl="0" marL="0" rtl="0" algn="l">
                        <a:spcBef>
                          <a:spcPts val="0"/>
                        </a:spcBef>
                        <a:spcAft>
                          <a:spcPts val="0"/>
                        </a:spcAft>
                        <a:buClr>
                          <a:schemeClr val="dk1"/>
                        </a:buClr>
                        <a:buSzPts val="1100"/>
                        <a:buFont typeface="Arial"/>
                        <a:buNone/>
                      </a:pPr>
                      <a:r>
                        <a:rPr lang="en">
                          <a:solidFill>
                            <a:schemeClr val="dk1"/>
                          </a:solidFill>
                        </a:rPr>
                        <a:t>BPM is adjustable through a user input</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Measure delay between steps and view output on an oscilloscope to measure the distance between peaks</a:t>
                      </a:r>
                      <a:endParaRPr/>
                    </a:p>
                  </a:txBody>
                  <a:tcPr marT="91425" marB="91425" marR="91425" marL="91425"/>
                </a:tc>
              </a:tr>
              <a:tr h="619550">
                <a:tc>
                  <a:txBody>
                    <a:bodyPr/>
                    <a:lstStyle/>
                    <a:p>
                      <a:pPr indent="0" lvl="0" marL="0" rtl="0" algn="l">
                        <a:spcBef>
                          <a:spcPts val="0"/>
                        </a:spcBef>
                        <a:spcAft>
                          <a:spcPts val="0"/>
                        </a:spcAft>
                        <a:buClr>
                          <a:schemeClr val="dk1"/>
                        </a:buClr>
                        <a:buSzPts val="1100"/>
                        <a:buFont typeface="Arial"/>
                        <a:buNone/>
                      </a:pPr>
                      <a:r>
                        <a:rPr lang="en">
                          <a:solidFill>
                            <a:schemeClr val="dk1"/>
                          </a:solidFill>
                        </a:rPr>
                        <a:t>Graphical user interface can be used to navigate preset &amp; custom sound libraries and saved pattern configs</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Navigate sound libraries and saved configurations</a:t>
                      </a:r>
                      <a:endParaRPr/>
                    </a:p>
                  </a:txBody>
                  <a:tcPr marT="91425" marB="91425" marR="91425" marL="91425"/>
                </a:tc>
              </a:tr>
              <a:tr h="737300">
                <a:tc>
                  <a:txBody>
                    <a:bodyPr/>
                    <a:lstStyle/>
                    <a:p>
                      <a:pPr indent="0" lvl="0" marL="0" rtl="0" algn="l">
                        <a:spcBef>
                          <a:spcPts val="0"/>
                        </a:spcBef>
                        <a:spcAft>
                          <a:spcPts val="0"/>
                        </a:spcAft>
                        <a:buClr>
                          <a:schemeClr val="dk1"/>
                        </a:buClr>
                        <a:buSzPts val="1100"/>
                        <a:buFont typeface="Arial"/>
                        <a:buNone/>
                      </a:pPr>
                      <a:r>
                        <a:rPr lang="en">
                          <a:solidFill>
                            <a:schemeClr val="dk1"/>
                          </a:solidFill>
                        </a:rPr>
                        <a:t>System is operable by both rechargeable battery and power supply</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Independently demonstrate system powered from external power supply and battery</a:t>
                      </a:r>
                      <a:endParaRPr/>
                    </a:p>
                  </a:txBody>
                  <a:tcPr marT="91425" marB="91425" marR="91425" marL="91425"/>
                </a:tc>
              </a:tr>
            </a:tbl>
          </a:graphicData>
        </a:graphic>
      </p:graphicFrame>
      <p:sp>
        <p:nvSpPr>
          <p:cNvPr id="144" name="Google Shape;144;p26"/>
          <p:cNvSpPr txBox="1"/>
          <p:nvPr>
            <p:ph type="title"/>
          </p:nvPr>
        </p:nvSpPr>
        <p:spPr>
          <a:xfrm>
            <a:off x="473202" y="2339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Specifications</a:t>
            </a:r>
            <a:endParaRPr/>
          </a:p>
        </p:txBody>
      </p:sp>
      <p:sp>
        <p:nvSpPr>
          <p:cNvPr id="145" name="Google Shape;145;p26"/>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146" name="Google Shape;146;p26"/>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graphicFrame>
        <p:nvGraphicFramePr>
          <p:cNvPr id="151" name="Google Shape;151;p27"/>
          <p:cNvGraphicFramePr/>
          <p:nvPr/>
        </p:nvGraphicFramePr>
        <p:xfrm>
          <a:off x="0" y="815250"/>
          <a:ext cx="3000000" cy="3000000"/>
        </p:xfrm>
        <a:graphic>
          <a:graphicData uri="http://schemas.openxmlformats.org/drawingml/2006/table">
            <a:tbl>
              <a:tblPr>
                <a:noFill/>
                <a:tableStyleId>{E7C38AF2-5E23-46B1-9354-E1CB5E3898F2}</a:tableStyleId>
              </a:tblPr>
              <a:tblGrid>
                <a:gridCol w="4572000"/>
                <a:gridCol w="4572000"/>
              </a:tblGrid>
              <a:tr h="446125">
                <a:tc>
                  <a:txBody>
                    <a:bodyPr/>
                    <a:lstStyle/>
                    <a:p>
                      <a:pPr indent="0" lvl="0" marL="0" rtl="0" algn="ctr">
                        <a:spcBef>
                          <a:spcPts val="0"/>
                        </a:spcBef>
                        <a:spcAft>
                          <a:spcPts val="0"/>
                        </a:spcAft>
                        <a:buNone/>
                      </a:pPr>
                      <a:r>
                        <a:rPr b="1" lang="en"/>
                        <a:t>Specification</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Test Plan</a:t>
                      </a:r>
                      <a:endParaRPr b="1"/>
                    </a:p>
                  </a:txBody>
                  <a:tcPr marT="91425" marB="91425" marR="91425" marL="91425"/>
                </a:tc>
              </a:tr>
              <a:tr h="446125">
                <a:tc>
                  <a:txBody>
                    <a:bodyPr/>
                    <a:lstStyle/>
                    <a:p>
                      <a:pPr indent="0" lvl="0" marL="0" rtl="0" algn="l">
                        <a:spcBef>
                          <a:spcPts val="0"/>
                        </a:spcBef>
                        <a:spcAft>
                          <a:spcPts val="0"/>
                        </a:spcAft>
                        <a:buClr>
                          <a:schemeClr val="dk1"/>
                        </a:buClr>
                        <a:buSzPts val="1100"/>
                        <a:buFont typeface="Arial"/>
                        <a:buNone/>
                      </a:pPr>
                      <a:r>
                        <a:rPr lang="en">
                          <a:solidFill>
                            <a:schemeClr val="dk1"/>
                          </a:solidFill>
                        </a:rPr>
                        <a:t>Allow user interchangeable custom sound files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Play custom sound files from external storage</a:t>
                      </a:r>
                      <a:endParaRPr/>
                    </a:p>
                  </a:txBody>
                  <a:tcPr marT="91425" marB="91425" marR="91425" marL="91425">
                    <a:lnL cap="flat" cmpd="sng" w="9525">
                      <a:solidFill>
                        <a:srgbClr val="9E9E9E"/>
                      </a:solidFill>
                      <a:prstDash val="solid"/>
                      <a:round/>
                      <a:headEnd len="sm" w="sm" type="none"/>
                      <a:tailEnd len="sm" w="sm" type="none"/>
                    </a:lnL>
                  </a:tcPr>
                </a:tc>
              </a:tr>
              <a:tr h="446125">
                <a:tc>
                  <a:txBody>
                    <a:bodyPr/>
                    <a:lstStyle/>
                    <a:p>
                      <a:pPr indent="0" lvl="0" marL="0" rtl="0" algn="l">
                        <a:spcBef>
                          <a:spcPts val="0"/>
                        </a:spcBef>
                        <a:spcAft>
                          <a:spcPts val="0"/>
                        </a:spcAft>
                        <a:buClr>
                          <a:schemeClr val="dk1"/>
                        </a:buClr>
                        <a:buSzPts val="1100"/>
                        <a:buFont typeface="Arial"/>
                        <a:buNone/>
                      </a:pPr>
                      <a:r>
                        <a:rPr lang="en">
                          <a:solidFill>
                            <a:schemeClr val="dk1"/>
                          </a:solidFill>
                        </a:rPr>
                        <a:t>Achieve at least four sounds layered per step</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Mix minimum four sounds concurrently</a:t>
                      </a:r>
                      <a:endParaRPr/>
                    </a:p>
                  </a:txBody>
                  <a:tcPr marT="91425" marB="91425" marR="91425" marL="91425">
                    <a:lnL cap="flat" cmpd="sng" w="9525">
                      <a:solidFill>
                        <a:srgbClr val="9E9E9E"/>
                      </a:solidFill>
                      <a:prstDash val="solid"/>
                      <a:round/>
                      <a:headEnd len="sm" w="sm" type="none"/>
                      <a:tailEnd len="sm" w="sm" type="none"/>
                    </a:lnL>
                  </a:tcPr>
                </a:tc>
              </a:tr>
              <a:tr h="446125">
                <a:tc>
                  <a:txBody>
                    <a:bodyPr/>
                    <a:lstStyle/>
                    <a:p>
                      <a:pPr indent="0" lvl="0" marL="0" rtl="0" algn="l">
                        <a:spcBef>
                          <a:spcPts val="0"/>
                        </a:spcBef>
                        <a:spcAft>
                          <a:spcPts val="0"/>
                        </a:spcAft>
                        <a:buClr>
                          <a:schemeClr val="dk1"/>
                        </a:buClr>
                        <a:buSzPts val="1100"/>
                        <a:buFont typeface="Arial"/>
                        <a:buNone/>
                      </a:pPr>
                      <a:r>
                        <a:rPr lang="en">
                          <a:solidFill>
                            <a:schemeClr val="dk1"/>
                          </a:solidFill>
                        </a:rPr>
                        <a:t>Preset and custom sounds can be mixed together</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Output mixed preset and custom sounds</a:t>
                      </a:r>
                      <a:endParaRPr/>
                    </a:p>
                  </a:txBody>
                  <a:tcPr marT="91425" marB="91425" marR="91425" marL="91425">
                    <a:lnL cap="flat" cmpd="sng" w="9525">
                      <a:solidFill>
                        <a:srgbClr val="9E9E9E"/>
                      </a:solidFill>
                      <a:prstDash val="solid"/>
                      <a:round/>
                      <a:headEnd len="sm" w="sm" type="none"/>
                      <a:tailEnd len="sm" w="sm" type="none"/>
                    </a:lnL>
                  </a:tcPr>
                </a:tc>
              </a:tr>
              <a:tr h="446125">
                <a:tc>
                  <a:txBody>
                    <a:bodyPr/>
                    <a:lstStyle/>
                    <a:p>
                      <a:pPr indent="0" lvl="0" marL="0" rtl="0" algn="l">
                        <a:spcBef>
                          <a:spcPts val="0"/>
                        </a:spcBef>
                        <a:spcAft>
                          <a:spcPts val="0"/>
                        </a:spcAft>
                        <a:buClr>
                          <a:schemeClr val="dk1"/>
                        </a:buClr>
                        <a:buSzPts val="1100"/>
                        <a:buFont typeface="Arial"/>
                        <a:buNone/>
                      </a:pPr>
                      <a:r>
                        <a:rPr lang="en">
                          <a:solidFill>
                            <a:schemeClr val="dk1"/>
                          </a:solidFill>
                        </a:rPr>
                        <a:t>System outputs to built-in speakers or line out</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Display system sound through headphones or speakers</a:t>
                      </a:r>
                      <a:endParaRPr>
                        <a:solidFill>
                          <a:schemeClr val="dk1"/>
                        </a:solidFill>
                      </a:endParaRPr>
                    </a:p>
                    <a:p>
                      <a:pPr indent="0" lvl="0" marL="0" rtl="0" algn="l">
                        <a:spcBef>
                          <a:spcPts val="0"/>
                        </a:spcBef>
                        <a:spcAft>
                          <a:spcPts val="0"/>
                        </a:spcAft>
                        <a:buNone/>
                      </a:pPr>
                      <a:r>
                        <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446125">
                <a:tc>
                  <a:txBody>
                    <a:bodyPr/>
                    <a:lstStyle/>
                    <a:p>
                      <a:pPr indent="0" lvl="0" marL="0" rtl="0" algn="l">
                        <a:spcBef>
                          <a:spcPts val="0"/>
                        </a:spcBef>
                        <a:spcAft>
                          <a:spcPts val="0"/>
                        </a:spcAft>
                        <a:buNone/>
                      </a:pPr>
                      <a:r>
                        <a:rPr lang="en">
                          <a:solidFill>
                            <a:schemeClr val="dk1"/>
                          </a:solidFill>
                        </a:rPr>
                        <a:t>Device under the </a:t>
                      </a:r>
                      <a:r>
                        <a:rPr lang="en">
                          <a:solidFill>
                            <a:schemeClr val="dk1"/>
                          </a:solidFill>
                        </a:rPr>
                        <a:t>dimensions</a:t>
                      </a:r>
                      <a:r>
                        <a:rPr lang="en">
                          <a:solidFill>
                            <a:schemeClr val="dk1"/>
                          </a:solidFill>
                        </a:rPr>
                        <a:t> of a large tablet</a:t>
                      </a:r>
                      <a:endParaRPr>
                        <a:solidFill>
                          <a:schemeClr val="dk1"/>
                        </a:solidFill>
                      </a:endParaRPr>
                    </a:p>
                    <a:p>
                      <a:pPr indent="0" lvl="0" marL="0" rtl="0" algn="l">
                        <a:spcBef>
                          <a:spcPts val="0"/>
                        </a:spcBef>
                        <a:spcAft>
                          <a:spcPts val="0"/>
                        </a:spcAft>
                        <a:buNone/>
                      </a:pPr>
                      <a:r>
                        <a:rPr lang="en">
                          <a:solidFill>
                            <a:schemeClr val="dk1"/>
                          </a:solidFill>
                        </a:rPr>
                        <a:t>(under 13x13 inches)</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Footprint dimension comparison</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152" name="Google Shape;152;p27"/>
          <p:cNvSpPr txBox="1"/>
          <p:nvPr>
            <p:ph type="title"/>
          </p:nvPr>
        </p:nvSpPr>
        <p:spPr>
          <a:xfrm>
            <a:off x="473202" y="2047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Specifications Cont.</a:t>
            </a:r>
            <a:endParaRPr/>
          </a:p>
        </p:txBody>
      </p:sp>
      <p:sp>
        <p:nvSpPr>
          <p:cNvPr id="153" name="Google Shape;153;p27"/>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154" name="Google Shape;154;p27"/>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68327" y="-45302"/>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CDR Deliverables </a:t>
            </a:r>
            <a:endParaRPr/>
          </a:p>
        </p:txBody>
      </p:sp>
      <p:sp>
        <p:nvSpPr>
          <p:cNvPr id="160" name="Google Shape;160;p28"/>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graphicFrame>
        <p:nvGraphicFramePr>
          <p:cNvPr id="161" name="Google Shape;161;p28"/>
          <p:cNvGraphicFramePr/>
          <p:nvPr/>
        </p:nvGraphicFramePr>
        <p:xfrm>
          <a:off x="68325" y="386600"/>
          <a:ext cx="3000000" cy="3000000"/>
        </p:xfrm>
        <a:graphic>
          <a:graphicData uri="http://schemas.openxmlformats.org/drawingml/2006/table">
            <a:tbl>
              <a:tblPr>
                <a:noFill/>
                <a:tableStyleId>{E7C38AF2-5E23-46B1-9354-E1CB5E3898F2}</a:tableStyleId>
              </a:tblPr>
              <a:tblGrid>
                <a:gridCol w="7349450"/>
                <a:gridCol w="623850"/>
              </a:tblGrid>
              <a:tr h="387475">
                <a:tc>
                  <a:txBody>
                    <a:bodyPr/>
                    <a:lstStyle/>
                    <a:p>
                      <a:pPr indent="0" lvl="0" marL="0" rtl="0" algn="l">
                        <a:lnSpc>
                          <a:spcPct val="90000"/>
                        </a:lnSpc>
                        <a:spcBef>
                          <a:spcPts val="800"/>
                        </a:spcBef>
                        <a:spcAft>
                          <a:spcPts val="0"/>
                        </a:spcAft>
                        <a:buNone/>
                      </a:pPr>
                      <a:r>
                        <a:rPr lang="en" sz="1500">
                          <a:solidFill>
                            <a:schemeClr val="dk1"/>
                          </a:solidFill>
                        </a:rPr>
                        <a:t>Button Matrix PCB integrated</a:t>
                      </a:r>
                      <a:endParaRPr sz="1500"/>
                    </a:p>
                  </a:txBody>
                  <a:tcPr marT="91425" marB="91425" marR="91425" marL="91425"/>
                </a:tc>
                <a:tc>
                  <a:txBody>
                    <a:bodyPr/>
                    <a:lstStyle/>
                    <a:p>
                      <a:pPr indent="0" lvl="0" marL="0" rtl="0" algn="l">
                        <a:spcBef>
                          <a:spcPts val="0"/>
                        </a:spcBef>
                        <a:spcAft>
                          <a:spcPts val="0"/>
                        </a:spcAft>
                        <a:buNone/>
                      </a:pPr>
                      <a:r>
                        <a:t/>
                      </a:r>
                      <a:endParaRPr sz="900">
                        <a:solidFill>
                          <a:srgbClr val="38761D"/>
                        </a:solidFill>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Audio PCB integrated</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8700">
                <a:tc>
                  <a:txBody>
                    <a:bodyPr/>
                    <a:lstStyle/>
                    <a:p>
                      <a:pPr indent="0" lvl="0" marL="0" rtl="0" algn="l">
                        <a:lnSpc>
                          <a:spcPct val="90000"/>
                        </a:lnSpc>
                        <a:spcBef>
                          <a:spcPts val="800"/>
                        </a:spcBef>
                        <a:spcAft>
                          <a:spcPts val="0"/>
                        </a:spcAft>
                        <a:buNone/>
                      </a:pPr>
                      <a:r>
                        <a:rPr lang="en" sz="1500">
                          <a:solidFill>
                            <a:schemeClr val="dk1"/>
                          </a:solidFill>
                        </a:rPr>
                        <a:t>Low and high pass filters functional </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LCD displays MIDI sounds, SD sounds, BPM, steps per beat</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Assign sounds from display to palette</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Assign sounds from palette to measure matrix (LED indicating from which palette button</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Overlap up 4 MIDI sounds and SD sounds on one step</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solidFill>
                            <a:schemeClr val="dk1"/>
                          </a:solidFill>
                        </a:rPr>
                        <a:t>Effects overlay measure matrix </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22925">
                <a:tc>
                  <a:txBody>
                    <a:bodyPr/>
                    <a:lstStyle/>
                    <a:p>
                      <a:pPr indent="0" lvl="0" marL="0" rtl="0" algn="l">
                        <a:lnSpc>
                          <a:spcPct val="90000"/>
                        </a:lnSpc>
                        <a:spcBef>
                          <a:spcPts val="800"/>
                        </a:spcBef>
                        <a:spcAft>
                          <a:spcPts val="0"/>
                        </a:spcAft>
                        <a:buNone/>
                      </a:pPr>
                      <a:r>
                        <a:rPr lang="en" sz="1500">
                          <a:solidFill>
                            <a:schemeClr val="dk1"/>
                          </a:solidFill>
                        </a:rPr>
                        <a:t>Can change tempo using dial</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22925">
                <a:tc>
                  <a:txBody>
                    <a:bodyPr/>
                    <a:lstStyle/>
                    <a:p>
                      <a:pPr indent="0" lvl="0" marL="0" rtl="0" algn="l">
                        <a:lnSpc>
                          <a:spcPct val="90000"/>
                        </a:lnSpc>
                        <a:spcBef>
                          <a:spcPts val="800"/>
                        </a:spcBef>
                        <a:spcAft>
                          <a:spcPts val="0"/>
                        </a:spcAft>
                        <a:buNone/>
                      </a:pPr>
                      <a:r>
                        <a:rPr lang="en" sz="1500">
                          <a:solidFill>
                            <a:schemeClr val="dk1"/>
                          </a:solidFill>
                        </a:rPr>
                        <a:t>Change number of steps per beat using LCD</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62" name="Google Shape;162;p28"/>
          <p:cNvPicPr preferRelativeResize="0"/>
          <p:nvPr/>
        </p:nvPicPr>
        <p:blipFill>
          <a:blip r:embed="rId3">
            <a:alphaModFix/>
          </a:blip>
          <a:stretch>
            <a:fillRect/>
          </a:stretch>
        </p:blipFill>
        <p:spPr>
          <a:xfrm>
            <a:off x="7547577" y="348550"/>
            <a:ext cx="372884" cy="388575"/>
          </a:xfrm>
          <a:prstGeom prst="rect">
            <a:avLst/>
          </a:prstGeom>
          <a:noFill/>
          <a:ln>
            <a:noFill/>
          </a:ln>
        </p:spPr>
      </p:pic>
      <p:pic>
        <p:nvPicPr>
          <p:cNvPr id="163" name="Google Shape;163;p28"/>
          <p:cNvPicPr preferRelativeResize="0"/>
          <p:nvPr/>
        </p:nvPicPr>
        <p:blipFill>
          <a:blip r:embed="rId3">
            <a:alphaModFix/>
          </a:blip>
          <a:stretch>
            <a:fillRect/>
          </a:stretch>
        </p:blipFill>
        <p:spPr>
          <a:xfrm>
            <a:off x="7547577" y="798000"/>
            <a:ext cx="372884" cy="388575"/>
          </a:xfrm>
          <a:prstGeom prst="rect">
            <a:avLst/>
          </a:prstGeom>
          <a:noFill/>
          <a:ln>
            <a:noFill/>
          </a:ln>
        </p:spPr>
      </p:pic>
      <p:pic>
        <p:nvPicPr>
          <p:cNvPr id="164" name="Google Shape;164;p28"/>
          <p:cNvPicPr preferRelativeResize="0"/>
          <p:nvPr/>
        </p:nvPicPr>
        <p:blipFill>
          <a:blip r:embed="rId3">
            <a:alphaModFix/>
          </a:blip>
          <a:stretch>
            <a:fillRect/>
          </a:stretch>
        </p:blipFill>
        <p:spPr>
          <a:xfrm>
            <a:off x="7547577" y="1163750"/>
            <a:ext cx="372884" cy="388575"/>
          </a:xfrm>
          <a:prstGeom prst="rect">
            <a:avLst/>
          </a:prstGeom>
          <a:noFill/>
          <a:ln>
            <a:noFill/>
          </a:ln>
        </p:spPr>
      </p:pic>
      <p:pic>
        <p:nvPicPr>
          <p:cNvPr id="165" name="Google Shape;165;p28"/>
          <p:cNvPicPr preferRelativeResize="0"/>
          <p:nvPr/>
        </p:nvPicPr>
        <p:blipFill>
          <a:blip r:embed="rId3">
            <a:alphaModFix/>
          </a:blip>
          <a:stretch>
            <a:fillRect/>
          </a:stretch>
        </p:blipFill>
        <p:spPr>
          <a:xfrm>
            <a:off x="7547577" y="1575213"/>
            <a:ext cx="372884" cy="388575"/>
          </a:xfrm>
          <a:prstGeom prst="rect">
            <a:avLst/>
          </a:prstGeom>
          <a:noFill/>
          <a:ln>
            <a:noFill/>
          </a:ln>
        </p:spPr>
      </p:pic>
      <p:pic>
        <p:nvPicPr>
          <p:cNvPr id="166" name="Google Shape;166;p28"/>
          <p:cNvPicPr preferRelativeResize="0"/>
          <p:nvPr/>
        </p:nvPicPr>
        <p:blipFill>
          <a:blip r:embed="rId3">
            <a:alphaModFix/>
          </a:blip>
          <a:stretch>
            <a:fillRect/>
          </a:stretch>
        </p:blipFill>
        <p:spPr>
          <a:xfrm>
            <a:off x="7547577" y="1910525"/>
            <a:ext cx="372884" cy="388575"/>
          </a:xfrm>
          <a:prstGeom prst="rect">
            <a:avLst/>
          </a:prstGeom>
          <a:noFill/>
          <a:ln>
            <a:noFill/>
          </a:ln>
        </p:spPr>
      </p:pic>
      <p:pic>
        <p:nvPicPr>
          <p:cNvPr id="167" name="Google Shape;167;p28"/>
          <p:cNvPicPr preferRelativeResize="0"/>
          <p:nvPr/>
        </p:nvPicPr>
        <p:blipFill>
          <a:blip r:embed="rId3">
            <a:alphaModFix/>
          </a:blip>
          <a:stretch>
            <a:fillRect/>
          </a:stretch>
        </p:blipFill>
        <p:spPr>
          <a:xfrm>
            <a:off x="7547577" y="2406163"/>
            <a:ext cx="372884" cy="388575"/>
          </a:xfrm>
          <a:prstGeom prst="rect">
            <a:avLst/>
          </a:prstGeom>
          <a:noFill/>
          <a:ln>
            <a:noFill/>
          </a:ln>
        </p:spPr>
      </p:pic>
      <p:pic>
        <p:nvPicPr>
          <p:cNvPr id="168" name="Google Shape;168;p28"/>
          <p:cNvPicPr preferRelativeResize="0"/>
          <p:nvPr/>
        </p:nvPicPr>
        <p:blipFill>
          <a:blip r:embed="rId3">
            <a:alphaModFix/>
          </a:blip>
          <a:stretch>
            <a:fillRect/>
          </a:stretch>
        </p:blipFill>
        <p:spPr>
          <a:xfrm>
            <a:off x="7512252" y="2901825"/>
            <a:ext cx="372884" cy="388575"/>
          </a:xfrm>
          <a:prstGeom prst="rect">
            <a:avLst/>
          </a:prstGeom>
          <a:noFill/>
          <a:ln>
            <a:noFill/>
          </a:ln>
        </p:spPr>
      </p:pic>
      <p:sp>
        <p:nvSpPr>
          <p:cNvPr id="169" name="Google Shape;169;p28"/>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170" name="Google Shape;170;p28"/>
          <p:cNvPicPr preferRelativeResize="0"/>
          <p:nvPr/>
        </p:nvPicPr>
        <p:blipFill>
          <a:blip r:embed="rId3">
            <a:alphaModFix/>
          </a:blip>
          <a:stretch>
            <a:fillRect/>
          </a:stretch>
        </p:blipFill>
        <p:spPr>
          <a:xfrm>
            <a:off x="7547577" y="3709700"/>
            <a:ext cx="372884" cy="388575"/>
          </a:xfrm>
          <a:prstGeom prst="rect">
            <a:avLst/>
          </a:prstGeom>
          <a:noFill/>
          <a:ln>
            <a:noFill/>
          </a:ln>
        </p:spPr>
      </p:pic>
      <p:pic>
        <p:nvPicPr>
          <p:cNvPr id="171" name="Google Shape;171;p28"/>
          <p:cNvPicPr preferRelativeResize="0"/>
          <p:nvPr/>
        </p:nvPicPr>
        <p:blipFill>
          <a:blip r:embed="rId3">
            <a:alphaModFix/>
          </a:blip>
          <a:stretch>
            <a:fillRect/>
          </a:stretch>
        </p:blipFill>
        <p:spPr>
          <a:xfrm>
            <a:off x="7547577" y="4014325"/>
            <a:ext cx="372884" cy="388575"/>
          </a:xfrm>
          <a:prstGeom prst="rect">
            <a:avLst/>
          </a:prstGeom>
          <a:noFill/>
          <a:ln>
            <a:noFill/>
          </a:ln>
        </p:spPr>
      </p:pic>
      <p:pic>
        <p:nvPicPr>
          <p:cNvPr id="172" name="Google Shape;172;p28"/>
          <p:cNvPicPr preferRelativeResize="0"/>
          <p:nvPr/>
        </p:nvPicPr>
        <p:blipFill>
          <a:blip r:embed="rId3">
            <a:alphaModFix/>
          </a:blip>
          <a:stretch>
            <a:fillRect/>
          </a:stretch>
        </p:blipFill>
        <p:spPr>
          <a:xfrm>
            <a:off x="7512252" y="3320125"/>
            <a:ext cx="372884" cy="388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Battery Pack Selection</a:t>
            </a:r>
            <a:endParaRPr/>
          </a:p>
        </p:txBody>
      </p:sp>
      <p:sp>
        <p:nvSpPr>
          <p:cNvPr id="178" name="Google Shape;178;p29"/>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3x 18650 Lithium-ion battery pack</a:t>
            </a:r>
            <a:endParaRPr sz="1700"/>
          </a:p>
          <a:p>
            <a:pPr indent="-336550" lvl="1" marL="914400" rtl="0" algn="l">
              <a:spcBef>
                <a:spcPts val="0"/>
              </a:spcBef>
              <a:spcAft>
                <a:spcPts val="0"/>
              </a:spcAft>
              <a:buSzPts val="1700"/>
              <a:buChar char="○"/>
            </a:pPr>
            <a:r>
              <a:rPr lang="en"/>
              <a:t>10050mAh at 3.7V ~ 37W/hr</a:t>
            </a:r>
            <a:endParaRPr/>
          </a:p>
          <a:p>
            <a:pPr indent="-336550" lvl="0" marL="457200" rtl="0" algn="l">
              <a:spcBef>
                <a:spcPts val="0"/>
              </a:spcBef>
              <a:spcAft>
                <a:spcPts val="0"/>
              </a:spcAft>
              <a:buSzPts val="1700"/>
              <a:buChar char="●"/>
            </a:pPr>
            <a:r>
              <a:rPr lang="en" sz="1700"/>
              <a:t>Battery Management System (BMS)</a:t>
            </a:r>
            <a:endParaRPr sz="1700"/>
          </a:p>
          <a:p>
            <a:pPr indent="-336550" lvl="1" marL="914400" rtl="0" algn="l">
              <a:spcBef>
                <a:spcPts val="0"/>
              </a:spcBef>
              <a:spcAft>
                <a:spcPts val="0"/>
              </a:spcAft>
              <a:buSzPts val="1700"/>
              <a:buChar char="○"/>
            </a:pPr>
            <a:r>
              <a:rPr lang="en"/>
              <a:t>overcharge protection at 4.25V</a:t>
            </a:r>
            <a:endParaRPr/>
          </a:p>
          <a:p>
            <a:pPr indent="-336550" lvl="1" marL="914400" rtl="0" algn="l">
              <a:spcBef>
                <a:spcPts val="0"/>
              </a:spcBef>
              <a:spcAft>
                <a:spcPts val="0"/>
              </a:spcAft>
              <a:buSzPts val="1700"/>
              <a:buChar char="○"/>
            </a:pPr>
            <a:r>
              <a:rPr lang="en"/>
              <a:t>Under discharge protection at 2.5V</a:t>
            </a:r>
            <a:endParaRPr/>
          </a:p>
          <a:p>
            <a:pPr indent="-336550" lvl="1" marL="914400" rtl="0" algn="l">
              <a:spcBef>
                <a:spcPts val="0"/>
              </a:spcBef>
              <a:spcAft>
                <a:spcPts val="0"/>
              </a:spcAft>
              <a:buSzPts val="1700"/>
              <a:buChar char="○"/>
            </a:pPr>
            <a:r>
              <a:rPr lang="en"/>
              <a:t>Current protection for 4-6A</a:t>
            </a:r>
            <a:endParaRPr/>
          </a:p>
          <a:p>
            <a:pPr indent="-336550" lvl="0" marL="457200" rtl="0" algn="l">
              <a:spcBef>
                <a:spcPts val="0"/>
              </a:spcBef>
              <a:spcAft>
                <a:spcPts val="0"/>
              </a:spcAft>
              <a:buSzPts val="1700"/>
              <a:buChar char="●"/>
            </a:pPr>
            <a:r>
              <a:rPr lang="en" sz="1700"/>
              <a:t>Total system analysis ~4W</a:t>
            </a:r>
            <a:endParaRPr sz="1700"/>
          </a:p>
          <a:p>
            <a:pPr indent="-336550" lvl="1" marL="914400" rtl="0" algn="l">
              <a:spcBef>
                <a:spcPts val="0"/>
              </a:spcBef>
              <a:spcAft>
                <a:spcPts val="0"/>
              </a:spcAft>
              <a:buSzPts val="1700"/>
              <a:buChar char="○"/>
            </a:pPr>
            <a:r>
              <a:rPr lang="en"/>
              <a:t>11.75hr system runtime</a:t>
            </a:r>
            <a:endParaRPr/>
          </a:p>
        </p:txBody>
      </p:sp>
      <p:sp>
        <p:nvSpPr>
          <p:cNvPr id="179" name="Google Shape;179;p29"/>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180" name="Google Shape;180;p29"/>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181" name="Google Shape;181;p29"/>
          <p:cNvPicPr preferRelativeResize="0"/>
          <p:nvPr/>
        </p:nvPicPr>
        <p:blipFill>
          <a:blip r:embed="rId3">
            <a:alphaModFix/>
          </a:blip>
          <a:stretch>
            <a:fillRect/>
          </a:stretch>
        </p:blipFill>
        <p:spPr>
          <a:xfrm>
            <a:off x="5791025" y="481975"/>
            <a:ext cx="3097400" cy="3450149"/>
          </a:xfrm>
          <a:prstGeom prst="rect">
            <a:avLst/>
          </a:prstGeom>
          <a:noFill/>
          <a:ln>
            <a:noFill/>
          </a:ln>
        </p:spPr>
      </p:pic>
      <p:pic>
        <p:nvPicPr>
          <p:cNvPr id="182" name="Google Shape;182;p29"/>
          <p:cNvPicPr preferRelativeResize="0"/>
          <p:nvPr/>
        </p:nvPicPr>
        <p:blipFill rotWithShape="1">
          <a:blip r:embed="rId4">
            <a:alphaModFix/>
          </a:blip>
          <a:srcRect b="19099" l="2000" r="9086" t="15846"/>
          <a:stretch/>
        </p:blipFill>
        <p:spPr>
          <a:xfrm>
            <a:off x="3858825" y="2715275"/>
            <a:ext cx="2649899" cy="1455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 Master">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